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0" r:id="rId2"/>
  </p:sldMasterIdLst>
  <p:sldIdLst>
    <p:sldId id="256" r:id="rId3"/>
    <p:sldId id="257" r:id="rId4"/>
    <p:sldId id="258" r:id="rId5"/>
    <p:sldId id="259" r:id="rId6"/>
    <p:sldId id="260" r:id="rId7"/>
    <p:sldId id="261" r:id="rId8"/>
    <p:sldId id="263" r:id="rId9"/>
    <p:sldId id="264" r:id="rId10"/>
  </p:sldIdLst>
  <p:sldSz cx="9144000" cy="5143500" type="screen16x9"/>
  <p:notesSz cx="6858000" cy="9144000"/>
  <p:defaultText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898"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t="7816" b="7816"/>
          <a:stretch/>
        </p:blipFill>
        <p:spPr>
          <a:xfrm>
            <a:off x="0" y="0"/>
            <a:ext cx="9143640" cy="5143320"/>
          </a:xfrm>
          <a:prstGeom prst="rect">
            <a:avLst/>
          </a:prstGeom>
          <a:noFill/>
          <a:ln w="0">
            <a:noFill/>
          </a:ln>
        </p:spPr>
      </p:pic>
      <p:sp>
        <p:nvSpPr>
          <p:cNvPr id="4" name="PlaceHolder 1"/>
          <p:cNvSpPr>
            <a:spLocks noGrp="1"/>
          </p:cNvSpPr>
          <p:nvPr>
            <p:ph type="title"/>
          </p:nvPr>
        </p:nvSpPr>
        <p:spPr>
          <a:xfrm>
            <a:off x="1897560" y="2496960"/>
            <a:ext cx="6648480" cy="2417760"/>
          </a:xfrm>
          <a:prstGeom prst="rect">
            <a:avLst/>
          </a:prstGeom>
          <a:noFill/>
          <a:ln w="0">
            <a:noFill/>
          </a:ln>
        </p:spPr>
        <p:txBody>
          <a:bodyPr lIns="91440" tIns="91440" rIns="91440" bIns="91440" anchor="b">
            <a:noAutofit/>
          </a:bodyPr>
          <a:lstStyle/>
          <a:p>
            <a:pPr indent="0">
              <a:buNone/>
            </a:pPr>
            <a:r>
              <a:rPr lang="fr-FR" sz="77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11">
    <p:bg>
      <p:bgPr>
        <a:solidFill>
          <a:schemeClr val="lt1"/>
        </a:solidFill>
        <a:effectLst/>
      </p:bgPr>
    </p:bg>
    <p:spTree>
      <p:nvGrpSpPr>
        <p:cNvPr id="1" name=""/>
        <p:cNvGrpSpPr/>
        <p:nvPr/>
      </p:nvGrpSpPr>
      <p:grpSpPr>
        <a:xfrm>
          <a:off x="0" y="0"/>
          <a:ext cx="0" cy="0"/>
          <a:chOff x="0" y="0"/>
          <a:chExt cx="0" cy="0"/>
        </a:xfrm>
      </p:grpSpPr>
      <p:pic>
        <p:nvPicPr>
          <p:cNvPr id="27" name="Google Shape;101;p19"/>
          <p:cNvPicPr/>
          <p:nvPr/>
        </p:nvPicPr>
        <p:blipFill>
          <a:blip r:embed="rId2"/>
          <a:srcRect t="7816" b="7816"/>
          <a:stretch/>
        </p:blipFill>
        <p:spPr>
          <a:xfrm flipH="1">
            <a:off x="360" y="0"/>
            <a:ext cx="9143640" cy="5143320"/>
          </a:xfrm>
          <a:prstGeom prst="rect">
            <a:avLst/>
          </a:prstGeom>
          <a:noFill/>
          <a:ln w="0">
            <a:noFill/>
          </a:ln>
        </p:spPr>
      </p:pic>
      <p:sp>
        <p:nvSpPr>
          <p:cNvPr id="28"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29" name="Google Shape;104;p20"/>
          <p:cNvPicPr/>
          <p:nvPr/>
        </p:nvPicPr>
        <p:blipFill>
          <a:blip r:embed="rId2"/>
          <a:srcRect t="7816" b="7816"/>
          <a:stretch/>
        </p:blipFill>
        <p:spPr>
          <a:xfrm>
            <a:off x="0" y="0"/>
            <a:ext cx="9143640" cy="5143320"/>
          </a:xfrm>
          <a:prstGeom prst="rect">
            <a:avLst/>
          </a:prstGeom>
          <a:noFill/>
          <a:ln w="0">
            <a:noFill/>
          </a:ln>
        </p:spPr>
      </p:pic>
      <p:sp>
        <p:nvSpPr>
          <p:cNvPr id="30" name="PlaceHolder 1"/>
          <p:cNvSpPr>
            <a:spLocks noGrp="1"/>
          </p:cNvSpPr>
          <p:nvPr>
            <p:ph type="title"/>
          </p:nvPr>
        </p:nvSpPr>
        <p:spPr>
          <a:xfrm>
            <a:off x="546120" y="382320"/>
            <a:ext cx="3543480" cy="2228040"/>
          </a:xfrm>
          <a:prstGeom prst="rect">
            <a:avLst/>
          </a:prstGeom>
          <a:noFill/>
          <a:ln w="0">
            <a:noFill/>
          </a:ln>
        </p:spPr>
        <p:txBody>
          <a:bodyPr lIns="91440" tIns="91440" rIns="91440" bIns="91440" anchor="b">
            <a:noAutofit/>
          </a:bodyPr>
          <a:lstStyle/>
          <a:p>
            <a:pPr indent="0">
              <a:buNone/>
            </a:pPr>
            <a:r>
              <a:rPr lang="fr-FR" sz="7400" b="0" u="none" strike="noStrike">
                <a:solidFill>
                  <a:schemeClr val="dk1"/>
                </a:solidFill>
                <a:effectLst/>
                <a:uFillTx/>
                <a:latin typeface="Arial"/>
              </a:rPr>
              <a:t>Click to edit the title text format</a:t>
            </a:r>
          </a:p>
        </p:txBody>
      </p:sp>
      <p:sp>
        <p:nvSpPr>
          <p:cNvPr id="31" name="Google Shape;107;p20"/>
          <p:cNvSpPr/>
          <p:nvPr/>
        </p:nvSpPr>
        <p:spPr>
          <a:xfrm>
            <a:off x="3969720" y="4060800"/>
            <a:ext cx="494532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spcBef>
                <a:spcPts val="300"/>
              </a:spcBef>
              <a:tabLst>
                <a:tab pos="0" algn="l"/>
              </a:tabLst>
            </a:pPr>
            <a:r>
              <a:rPr lang="en" sz="1000" b="1" u="none" strike="noStrike">
                <a:solidFill>
                  <a:schemeClr val="dk1"/>
                </a:solidFill>
                <a:effectLst/>
                <a:uFillTx/>
                <a:latin typeface="Albert Sans"/>
                <a:ea typeface="Albert Sans"/>
              </a:rPr>
              <a:t>CREDITS:</a:t>
            </a:r>
            <a:r>
              <a:rPr lang="en" sz="1000" b="0" u="none" strike="noStrike">
                <a:solidFill>
                  <a:schemeClr val="dk1"/>
                </a:solidFill>
                <a:effectLst/>
                <a:uFillTx/>
                <a:latin typeface="Albert Sans"/>
                <a:ea typeface="Albert Sans"/>
              </a:rPr>
              <a:t> This presentation template was created by </a:t>
            </a:r>
            <a:r>
              <a:rPr lang="en" sz="1000" b="1" u="sng" strike="noStrike">
                <a:solidFill>
                  <a:schemeClr val="dk1"/>
                </a:solidFill>
                <a:effectLst/>
                <a:uFillTx/>
                <a:latin typeface="Albert Sans"/>
                <a:ea typeface="Albert Sans"/>
                <a:hlinkClick r:id="rId3"/>
              </a:rPr>
              <a:t>Slidesgo</a:t>
            </a:r>
            <a:r>
              <a:rPr lang="en" sz="1000" b="0" u="none" strike="noStrike">
                <a:solidFill>
                  <a:schemeClr val="dk1"/>
                </a:solidFill>
                <a:effectLst/>
                <a:uFillTx/>
                <a:latin typeface="Albert Sans"/>
                <a:ea typeface="Albert Sans"/>
              </a:rPr>
              <a:t>, and includes icons, infographics &amp; images by </a:t>
            </a:r>
            <a:r>
              <a:rPr lang="en" sz="1000" b="1" u="sng" strike="noStrike">
                <a:solidFill>
                  <a:schemeClr val="dk1"/>
                </a:solidFill>
                <a:effectLst/>
                <a:uFillTx/>
                <a:latin typeface="Albert Sans"/>
                <a:ea typeface="Albert Sans"/>
                <a:hlinkClick r:id="rId4"/>
              </a:rPr>
              <a:t>Freepik</a:t>
            </a:r>
            <a:r>
              <a:rPr lang="en" sz="1000" b="0" u="sng" strike="noStrike">
                <a:solidFill>
                  <a:schemeClr val="dk1"/>
                </a:solidFill>
                <a:effectLst/>
                <a:uFillTx/>
                <a:latin typeface="Albert Sans"/>
                <a:ea typeface="Albert Sans"/>
              </a:rPr>
              <a:t> </a:t>
            </a:r>
            <a:endParaRPr lang="en-US" sz="1000" b="0" u="none" strike="noStrike">
              <a:solidFill>
                <a:srgbClr val="FFFFFF"/>
              </a:solidFill>
              <a:effectLst/>
              <a:uFillTx/>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32" name="Google Shape;13;p3"/>
          <p:cNvPicPr/>
          <p:nvPr/>
        </p:nvPicPr>
        <p:blipFill>
          <a:blip r:embed="rId2"/>
          <a:srcRect t="7816" b="7816"/>
          <a:stretch/>
        </p:blipFill>
        <p:spPr>
          <a:xfrm rot="10800000" flipH="1">
            <a:off x="0" y="0"/>
            <a:ext cx="9143640" cy="5143320"/>
          </a:xfrm>
          <a:prstGeom prst="rect">
            <a:avLst/>
          </a:prstGeom>
          <a:noFill/>
          <a:ln w="0">
            <a:noFill/>
          </a:ln>
        </p:spPr>
      </p:pic>
      <p:sp>
        <p:nvSpPr>
          <p:cNvPr id="33" name="PlaceHolder 1"/>
          <p:cNvSpPr>
            <a:spLocks noGrp="1"/>
          </p:cNvSpPr>
          <p:nvPr>
            <p:ph type="title"/>
          </p:nvPr>
        </p:nvSpPr>
        <p:spPr>
          <a:xfrm>
            <a:off x="3060720" y="3107520"/>
            <a:ext cx="5854320" cy="1807200"/>
          </a:xfrm>
          <a:prstGeom prst="rect">
            <a:avLst/>
          </a:prstGeom>
          <a:noFill/>
          <a:ln w="0">
            <a:noFill/>
          </a:ln>
        </p:spPr>
        <p:txBody>
          <a:bodyPr lIns="91440" tIns="91440" rIns="91440" bIns="91440" anchor="t">
            <a:noAutofit/>
          </a:bodyPr>
          <a:lstStyle/>
          <a:p>
            <a:pPr indent="0">
              <a:buNone/>
            </a:pPr>
            <a:r>
              <a:rPr lang="fr-FR" sz="5400" b="0" u="none" strike="noStrike">
                <a:solidFill>
                  <a:schemeClr val="dk1"/>
                </a:solidFill>
                <a:effectLst/>
                <a:uFillTx/>
                <a:latin typeface="Arial"/>
              </a:rPr>
              <a:t>Click to edit the title text format</a:t>
            </a:r>
          </a:p>
        </p:txBody>
      </p:sp>
      <p:sp>
        <p:nvSpPr>
          <p:cNvPr id="34" name="PlaceHolder 2"/>
          <p:cNvSpPr>
            <a:spLocks noGrp="1"/>
          </p:cNvSpPr>
          <p:nvPr>
            <p:ph type="title"/>
          </p:nvPr>
        </p:nvSpPr>
        <p:spPr>
          <a:xfrm>
            <a:off x="228600" y="276120"/>
            <a:ext cx="1651680" cy="1370520"/>
          </a:xfrm>
          <a:prstGeom prst="rect">
            <a:avLst/>
          </a:prstGeom>
          <a:noFill/>
          <a:ln w="0">
            <a:noFill/>
          </a:ln>
        </p:spPr>
        <p:txBody>
          <a:bodyPr lIns="91440" tIns="91440" rIns="91440" bIns="91440" anchor="b">
            <a:noAutofit/>
          </a:bodyPr>
          <a:lstStyle/>
          <a:p>
            <a:pPr indent="0">
              <a:lnSpc>
                <a:spcPct val="100000"/>
              </a:lnSpc>
              <a:buNone/>
            </a:pPr>
            <a:r>
              <a:rPr lang="fr-FR" sz="8200" b="0" u="none" strike="noStrike">
                <a:solidFill>
                  <a:schemeClr val="dk1"/>
                </a:solidFill>
                <a:effectLst/>
                <a:uFillTx/>
                <a:latin typeface="Zalando Sans SemiExpanded Medium"/>
                <a:ea typeface="Zalando Sans SemiExpanded Medium"/>
              </a:rPr>
              <a:t>xx%</a:t>
            </a:r>
            <a:endParaRPr lang="fr-FR" sz="8200" b="0" u="none" strike="noStrike">
              <a:solidFill>
                <a:schemeClr val="dk1"/>
              </a:solidFill>
              <a:effectLst/>
              <a:uFillTx/>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
    <p:bg>
      <p:bgPr>
        <a:solidFill>
          <a:schemeClr val="lt1"/>
        </a:solidFill>
        <a:effectLst/>
      </p:bgPr>
    </p:bg>
    <p:spTree>
      <p:nvGrpSpPr>
        <p:cNvPr id="1" name=""/>
        <p:cNvGrpSpPr/>
        <p:nvPr/>
      </p:nvGrpSpPr>
      <p:grpSpPr>
        <a:xfrm>
          <a:off x="0" y="0"/>
          <a:ext cx="0" cy="0"/>
          <a:chOff x="0" y="0"/>
          <a:chExt cx="0" cy="0"/>
        </a:xfrm>
      </p:grpSpPr>
      <p:pic>
        <p:nvPicPr>
          <p:cNvPr id="35" name="Google Shape;109;p21"/>
          <p:cNvPicPr/>
          <p:nvPr/>
        </p:nvPicPr>
        <p:blipFill>
          <a:blip r:embed="rId2"/>
          <a:srcRect t="7816" b="7816"/>
          <a:stretch/>
        </p:blipFill>
        <p:spPr>
          <a:xfrm rot="10800000" flipH="1">
            <a:off x="0" y="0"/>
            <a:ext cx="9143640" cy="5143320"/>
          </a:xfrm>
          <a:prstGeom prst="rect">
            <a:avLst/>
          </a:prstGeom>
          <a:noFill/>
          <a:ln w="0">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_1">
    <p:bg>
      <p:bgPr>
        <a:solidFill>
          <a:schemeClr val="lt1"/>
        </a:solidFill>
        <a:effectLst/>
      </p:bgPr>
    </p:bg>
    <p:spTree>
      <p:nvGrpSpPr>
        <p:cNvPr id="1" name=""/>
        <p:cNvGrpSpPr/>
        <p:nvPr/>
      </p:nvGrpSpPr>
      <p:grpSpPr>
        <a:xfrm>
          <a:off x="0" y="0"/>
          <a:ext cx="0" cy="0"/>
          <a:chOff x="0" y="0"/>
          <a:chExt cx="0" cy="0"/>
        </a:xfrm>
      </p:grpSpPr>
      <p:pic>
        <p:nvPicPr>
          <p:cNvPr id="36" name="Google Shape;111;p22"/>
          <p:cNvPicPr/>
          <p:nvPr/>
        </p:nvPicPr>
        <p:blipFill>
          <a:blip r:embed="rId2"/>
          <a:srcRect t="7816" b="7816"/>
          <a:stretch/>
        </p:blipFill>
        <p:spPr>
          <a:xfrm flipH="1">
            <a:off x="360" y="0"/>
            <a:ext cx="9143640" cy="5143320"/>
          </a:xfrm>
          <a:prstGeom prst="rect">
            <a:avLst/>
          </a:prstGeom>
          <a:noFill/>
          <a:ln w="0">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pic>
        <p:nvPicPr>
          <p:cNvPr id="37" name="Google Shape;17;p4"/>
          <p:cNvPicPr/>
          <p:nvPr/>
        </p:nvPicPr>
        <p:blipFill>
          <a:blip r:embed="rId2"/>
          <a:srcRect t="7816" b="7816"/>
          <a:stretch/>
        </p:blipFill>
        <p:spPr>
          <a:xfrm flipH="1">
            <a:off x="360" y="0"/>
            <a:ext cx="9143640" cy="5143320"/>
          </a:xfrm>
          <a:prstGeom prst="rect">
            <a:avLst/>
          </a:prstGeom>
          <a:noFill/>
          <a:ln w="0">
            <a:noFill/>
          </a:ln>
        </p:spPr>
      </p:pic>
      <p:sp>
        <p:nvSpPr>
          <p:cNvPr id="38" name="PlaceHolder 1"/>
          <p:cNvSpPr>
            <a:spLocks noGrp="1"/>
          </p:cNvSpPr>
          <p:nvPr>
            <p:ph type="title"/>
          </p:nvPr>
        </p:nvSpPr>
        <p:spPr>
          <a:xfrm>
            <a:off x="228600" y="22860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39" name="PlaceHolder 2"/>
          <p:cNvSpPr>
            <a:spLocks noGrp="1"/>
          </p:cNvSpPr>
          <p:nvPr>
            <p:ph type="body"/>
          </p:nvPr>
        </p:nvSpPr>
        <p:spPr>
          <a:xfrm>
            <a:off x="228600" y="999360"/>
            <a:ext cx="7703640" cy="34160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pic>
        <p:nvPicPr>
          <p:cNvPr id="40" name="Google Shape;21;p5"/>
          <p:cNvPicPr/>
          <p:nvPr/>
        </p:nvPicPr>
        <p:blipFill>
          <a:blip r:embed="rId2"/>
          <a:srcRect t="7816" b="7816"/>
          <a:stretch/>
        </p:blipFill>
        <p:spPr>
          <a:xfrm rot="10800000">
            <a:off x="360" y="0"/>
            <a:ext cx="9143640" cy="5143320"/>
          </a:xfrm>
          <a:prstGeom prst="rect">
            <a:avLst/>
          </a:prstGeom>
          <a:noFill/>
          <a:ln w="0">
            <a:noFill/>
          </a:ln>
        </p:spPr>
      </p:pic>
      <p:sp>
        <p:nvSpPr>
          <p:cNvPr id="41"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pic>
        <p:nvPicPr>
          <p:cNvPr id="42" name="Google Shape;28;p6"/>
          <p:cNvPicPr/>
          <p:nvPr/>
        </p:nvPicPr>
        <p:blipFill>
          <a:blip r:embed="rId2"/>
          <a:srcRect t="7816" b="7816"/>
          <a:stretch/>
        </p:blipFill>
        <p:spPr>
          <a:xfrm rot="10800000" flipH="1">
            <a:off x="0" y="0"/>
            <a:ext cx="9143640" cy="5143320"/>
          </a:xfrm>
          <a:prstGeom prst="rect">
            <a:avLst/>
          </a:prstGeom>
          <a:noFill/>
          <a:ln w="0">
            <a:noFill/>
          </a:ln>
        </p:spPr>
      </p:pic>
      <p:sp>
        <p:nvSpPr>
          <p:cNvPr id="43"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pic>
        <p:nvPicPr>
          <p:cNvPr id="44" name="Google Shape;31;p7"/>
          <p:cNvPicPr/>
          <p:nvPr/>
        </p:nvPicPr>
        <p:blipFill>
          <a:blip r:embed="rId2"/>
          <a:srcRect t="7816" b="7816"/>
          <a:stretch/>
        </p:blipFill>
        <p:spPr>
          <a:xfrm>
            <a:off x="0" y="0"/>
            <a:ext cx="9143640" cy="5143320"/>
          </a:xfrm>
          <a:prstGeom prst="rect">
            <a:avLst/>
          </a:prstGeom>
          <a:noFill/>
          <a:ln w="0">
            <a:noFill/>
          </a:ln>
        </p:spPr>
      </p:pic>
      <p:sp>
        <p:nvSpPr>
          <p:cNvPr id="45" name="PlaceHolder 1"/>
          <p:cNvSpPr>
            <a:spLocks noGrp="1"/>
          </p:cNvSpPr>
          <p:nvPr>
            <p:ph type="title"/>
          </p:nvPr>
        </p:nvSpPr>
        <p:spPr>
          <a:xfrm>
            <a:off x="720000" y="444960"/>
            <a:ext cx="476352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pic>
        <p:nvPicPr>
          <p:cNvPr id="46" name="Google Shape;35;p8"/>
          <p:cNvPicPr/>
          <p:nvPr/>
        </p:nvPicPr>
        <p:blipFill>
          <a:blip r:embed="rId2"/>
          <a:srcRect t="7816" b="7816"/>
          <a:stretch/>
        </p:blipFill>
        <p:spPr>
          <a:xfrm flipH="1">
            <a:off x="360" y="0"/>
            <a:ext cx="9143640" cy="5143320"/>
          </a:xfrm>
          <a:prstGeom prst="rect">
            <a:avLst/>
          </a:prstGeom>
          <a:noFill/>
          <a:ln w="0">
            <a:noFill/>
          </a:ln>
        </p:spPr>
      </p:pic>
      <p:sp>
        <p:nvSpPr>
          <p:cNvPr id="47"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pic>
        <p:nvPicPr>
          <p:cNvPr id="3" name="Google Shape;45;p11"/>
          <p:cNvPicPr/>
          <p:nvPr/>
        </p:nvPicPr>
        <p:blipFill>
          <a:blip r:embed="rId2"/>
          <a:srcRect t="7816" b="7816"/>
          <a:stretch/>
        </p:blipFill>
        <p:spPr>
          <a:xfrm>
            <a:off x="0" y="0"/>
            <a:ext cx="9143640" cy="5143320"/>
          </a:xfrm>
          <a:prstGeom prst="rect">
            <a:avLst/>
          </a:prstGeom>
          <a:noFill/>
          <a:ln w="0">
            <a:noFill/>
          </a:ln>
        </p:spPr>
      </p:pic>
      <p:sp>
        <p:nvSpPr>
          <p:cNvPr id="4" name="PlaceHolder 1"/>
          <p:cNvSpPr>
            <a:spLocks noGrp="1"/>
          </p:cNvSpPr>
          <p:nvPr>
            <p:ph type="title"/>
          </p:nvPr>
        </p:nvSpPr>
        <p:spPr>
          <a:xfrm>
            <a:off x="1791000" y="1755360"/>
            <a:ext cx="5562000" cy="104472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lt1"/>
                </a:solidFill>
                <a:effectLst/>
                <a:uFillTx/>
                <a:latin typeface="Zalando Sans SemiExpanded Medium"/>
                <a:ea typeface="Zalando Sans SemiExpanded Medium"/>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pic>
        <p:nvPicPr>
          <p:cNvPr id="48" name="Google Shape;38;p9"/>
          <p:cNvPicPr/>
          <p:nvPr/>
        </p:nvPicPr>
        <p:blipFill>
          <a:blip r:embed="rId2"/>
          <a:srcRect t="7816" b="7816"/>
          <a:stretch/>
        </p:blipFill>
        <p:spPr>
          <a:xfrm rot="10800000">
            <a:off x="360" y="0"/>
            <a:ext cx="9143640" cy="5143320"/>
          </a:xfrm>
          <a:prstGeom prst="rect">
            <a:avLst/>
          </a:prstGeom>
          <a:noFill/>
          <a:ln w="0">
            <a:noFill/>
          </a:ln>
        </p:spPr>
      </p:pic>
      <p:sp>
        <p:nvSpPr>
          <p:cNvPr id="49"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50"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51" name="PlaceHolder 2"/>
          <p:cNvSpPr>
            <a:spLocks noGrp="1"/>
          </p:cNvSpPr>
          <p:nvPr>
            <p:ph type="title"/>
          </p:nvPr>
        </p:nvSpPr>
        <p:spPr>
          <a:xfrm>
            <a:off x="720000" y="4014360"/>
            <a:ext cx="7703640" cy="572400"/>
          </a:xfrm>
          <a:prstGeom prst="rect">
            <a:avLst/>
          </a:prstGeom>
          <a:solidFill>
            <a:schemeClr val="lt2"/>
          </a:solidFill>
          <a:ln w="0">
            <a:noFill/>
          </a:ln>
        </p:spPr>
        <p:txBody>
          <a:bodyPr lIns="91440" tIns="91440" rIns="91440" bIns="91440" anchor="t">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52" name="Google Shape;117;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3"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54" name="Google Shape;120;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5"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56"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pic>
        <p:nvPicPr>
          <p:cNvPr id="5" name="Google Shape;50;p13"/>
          <p:cNvPicPr/>
          <p:nvPr/>
        </p:nvPicPr>
        <p:blipFill>
          <a:blip r:embed="rId2"/>
          <a:srcRect t="7816" b="7816"/>
          <a:stretch/>
        </p:blipFill>
        <p:spPr>
          <a:xfrm rot="10800000">
            <a:off x="360" y="0"/>
            <a:ext cx="9143640" cy="5143320"/>
          </a:xfrm>
          <a:prstGeom prst="rect">
            <a:avLst/>
          </a:prstGeom>
          <a:noFill/>
          <a:ln w="0">
            <a:noFill/>
          </a:ln>
        </p:spPr>
      </p:pic>
      <p:sp>
        <p:nvSpPr>
          <p:cNvPr id="6" name="PlaceHolder 1"/>
          <p:cNvSpPr>
            <a:spLocks noGrp="1"/>
          </p:cNvSpPr>
          <p:nvPr>
            <p:ph type="title"/>
          </p:nvPr>
        </p:nvSpPr>
        <p:spPr>
          <a:xfrm>
            <a:off x="4606920" y="228600"/>
            <a:ext cx="4308480" cy="76968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7" name="PlaceHolder 2"/>
          <p:cNvSpPr>
            <a:spLocks noGrp="1"/>
          </p:cNvSpPr>
          <p:nvPr>
            <p:ph type="title"/>
          </p:nvPr>
        </p:nvSpPr>
        <p:spPr>
          <a:xfrm>
            <a:off x="630720" y="496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8" name="PlaceHolder 3"/>
          <p:cNvSpPr>
            <a:spLocks noGrp="1"/>
          </p:cNvSpPr>
          <p:nvPr>
            <p:ph type="title"/>
          </p:nvPr>
        </p:nvSpPr>
        <p:spPr>
          <a:xfrm>
            <a:off x="630720" y="1027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9" name="PlaceHolder 4"/>
          <p:cNvSpPr>
            <a:spLocks noGrp="1"/>
          </p:cNvSpPr>
          <p:nvPr>
            <p:ph type="title"/>
          </p:nvPr>
        </p:nvSpPr>
        <p:spPr>
          <a:xfrm>
            <a:off x="630720" y="1558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0" name="PlaceHolder 5"/>
          <p:cNvSpPr>
            <a:spLocks noGrp="1"/>
          </p:cNvSpPr>
          <p:nvPr>
            <p:ph type="title"/>
          </p:nvPr>
        </p:nvSpPr>
        <p:spPr>
          <a:xfrm>
            <a:off x="630720" y="2089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1" name="PlaceHolder 6"/>
          <p:cNvSpPr>
            <a:spLocks noGrp="1"/>
          </p:cNvSpPr>
          <p:nvPr>
            <p:ph type="title"/>
          </p:nvPr>
        </p:nvSpPr>
        <p:spPr>
          <a:xfrm>
            <a:off x="630720" y="2620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2" name="PlaceHolder 7"/>
          <p:cNvSpPr>
            <a:spLocks noGrp="1"/>
          </p:cNvSpPr>
          <p:nvPr>
            <p:ph type="title"/>
          </p:nvPr>
        </p:nvSpPr>
        <p:spPr>
          <a:xfrm>
            <a:off x="630720" y="315216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3" name="PlaceHolder 8"/>
          <p:cNvSpPr>
            <a:spLocks noGrp="1"/>
          </p:cNvSpPr>
          <p:nvPr>
            <p:ph type="title"/>
          </p:nvPr>
        </p:nvSpPr>
        <p:spPr>
          <a:xfrm>
            <a:off x="630720" y="368316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4" name="PlaceHolder 9"/>
          <p:cNvSpPr>
            <a:spLocks noGrp="1"/>
          </p:cNvSpPr>
          <p:nvPr>
            <p:ph type="title"/>
          </p:nvPr>
        </p:nvSpPr>
        <p:spPr>
          <a:xfrm>
            <a:off x="630720" y="421416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4">
    <p:bg>
      <p:bgPr>
        <a:solidFill>
          <a:schemeClr val="lt1"/>
        </a:solidFill>
        <a:effectLst/>
      </p:bgPr>
    </p:bg>
    <p:spTree>
      <p:nvGrpSpPr>
        <p:cNvPr id="1" name=""/>
        <p:cNvGrpSpPr/>
        <p:nvPr/>
      </p:nvGrpSpPr>
      <p:grpSpPr>
        <a:xfrm>
          <a:off x="0" y="0"/>
          <a:ext cx="0" cy="0"/>
          <a:chOff x="0" y="0"/>
          <a:chExt cx="0" cy="0"/>
        </a:xfrm>
      </p:grpSpPr>
      <p:pic>
        <p:nvPicPr>
          <p:cNvPr id="15" name="Google Shape;69;p14"/>
          <p:cNvPicPr/>
          <p:nvPr/>
        </p:nvPicPr>
        <p:blipFill>
          <a:blip r:embed="rId2"/>
          <a:srcRect t="7816" b="7816"/>
          <a:stretch/>
        </p:blipFill>
        <p:spPr>
          <a:xfrm flipH="1">
            <a:off x="360" y="0"/>
            <a:ext cx="9143640" cy="5143320"/>
          </a:xfrm>
          <a:prstGeom prst="rect">
            <a:avLst/>
          </a:prstGeom>
          <a:noFill/>
          <a:ln w="0">
            <a:noFill/>
          </a:ln>
        </p:spPr>
      </p:pic>
      <p:sp>
        <p:nvSpPr>
          <p:cNvPr id="16" name="PlaceHolder 1"/>
          <p:cNvSpPr>
            <a:spLocks noGrp="1"/>
          </p:cNvSpPr>
          <p:nvPr>
            <p:ph type="title"/>
          </p:nvPr>
        </p:nvSpPr>
        <p:spPr>
          <a:xfrm>
            <a:off x="228600" y="263880"/>
            <a:ext cx="7028280" cy="164556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pic>
        <p:nvPicPr>
          <p:cNvPr id="18" name="Google Shape;73;p15"/>
          <p:cNvPicPr/>
          <p:nvPr/>
        </p:nvPicPr>
        <p:blipFill>
          <a:blip r:embed="rId2"/>
          <a:srcRect t="7816" b="7816"/>
          <a:stretch/>
        </p:blipFill>
        <p:spPr>
          <a:xfrm>
            <a:off x="0" y="0"/>
            <a:ext cx="9143640" cy="5143320"/>
          </a:xfrm>
          <a:prstGeom prst="rect">
            <a:avLst/>
          </a:prstGeom>
          <a:noFill/>
          <a:ln w="0">
            <a:noFill/>
          </a:ln>
        </p:spPr>
      </p:pic>
      <p:sp>
        <p:nvSpPr>
          <p:cNvPr id="19" name="PlaceHolder 1"/>
          <p:cNvSpPr>
            <a:spLocks noGrp="1"/>
          </p:cNvSpPr>
          <p:nvPr>
            <p:ph type="title"/>
          </p:nvPr>
        </p:nvSpPr>
        <p:spPr>
          <a:xfrm>
            <a:off x="235440" y="228600"/>
            <a:ext cx="4539960" cy="109332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20" name="PlaceHolder 2"/>
          <p:cNvSpPr>
            <a:spLocks noGrp="1"/>
          </p:cNvSpPr>
          <p:nvPr>
            <p:ph type="body"/>
          </p:nvPr>
        </p:nvSpPr>
        <p:spPr>
          <a:xfrm>
            <a:off x="5687280" y="0"/>
            <a:ext cx="345672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6">
    <p:bg>
      <p:bgPr>
        <a:solidFill>
          <a:schemeClr val="lt1"/>
        </a:solidFill>
        <a:effectLst/>
      </p:bgPr>
    </p:bg>
    <p:spTree>
      <p:nvGrpSpPr>
        <p:cNvPr id="1" name=""/>
        <p:cNvGrpSpPr/>
        <p:nvPr/>
      </p:nvGrpSpPr>
      <p:grpSpPr>
        <a:xfrm>
          <a:off x="0" y="0"/>
          <a:ext cx="0" cy="0"/>
          <a:chOff x="0" y="0"/>
          <a:chExt cx="0" cy="0"/>
        </a:xfrm>
      </p:grpSpPr>
      <p:pic>
        <p:nvPicPr>
          <p:cNvPr id="21" name="Google Shape;78;p16"/>
          <p:cNvPicPr/>
          <p:nvPr/>
        </p:nvPicPr>
        <p:blipFill>
          <a:blip r:embed="rId2"/>
          <a:srcRect t="7816" b="7816"/>
          <a:stretch/>
        </p:blipFill>
        <p:spPr>
          <a:xfrm flipH="1">
            <a:off x="360" y="0"/>
            <a:ext cx="9143640" cy="5143320"/>
          </a:xfrm>
          <a:prstGeom prst="rect">
            <a:avLst/>
          </a:prstGeom>
          <a:noFill/>
          <a:ln w="0">
            <a:noFill/>
          </a:ln>
        </p:spPr>
      </p:pic>
      <p:sp>
        <p:nvSpPr>
          <p:cNvPr id="22"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5">
    <p:bg>
      <p:bgPr>
        <a:solidFill>
          <a:schemeClr val="lt1"/>
        </a:solidFill>
        <a:effectLst/>
      </p:bgPr>
    </p:bg>
    <p:spTree>
      <p:nvGrpSpPr>
        <p:cNvPr id="1" name=""/>
        <p:cNvGrpSpPr/>
        <p:nvPr/>
      </p:nvGrpSpPr>
      <p:grpSpPr>
        <a:xfrm>
          <a:off x="0" y="0"/>
          <a:ext cx="0" cy="0"/>
          <a:chOff x="0" y="0"/>
          <a:chExt cx="0" cy="0"/>
        </a:xfrm>
      </p:grpSpPr>
      <p:pic>
        <p:nvPicPr>
          <p:cNvPr id="23" name="Google Shape;87;p17"/>
          <p:cNvPicPr/>
          <p:nvPr/>
        </p:nvPicPr>
        <p:blipFill>
          <a:blip r:embed="rId2"/>
          <a:srcRect t="7816" b="7816"/>
          <a:stretch/>
        </p:blipFill>
        <p:spPr>
          <a:xfrm rot="10800000" flipH="1">
            <a:off x="0" y="0"/>
            <a:ext cx="9143640" cy="5143320"/>
          </a:xfrm>
          <a:prstGeom prst="rect">
            <a:avLst/>
          </a:prstGeom>
          <a:noFill/>
          <a:ln w="0">
            <a:noFill/>
          </a:ln>
        </p:spPr>
      </p:pic>
      <p:sp>
        <p:nvSpPr>
          <p:cNvPr id="24"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10">
    <p:bg>
      <p:bgPr>
        <a:solidFill>
          <a:schemeClr val="lt1"/>
        </a:solidFill>
        <a:effectLst/>
      </p:bgPr>
    </p:bg>
    <p:spTree>
      <p:nvGrpSpPr>
        <p:cNvPr id="1" name=""/>
        <p:cNvGrpSpPr/>
        <p:nvPr/>
      </p:nvGrpSpPr>
      <p:grpSpPr>
        <a:xfrm>
          <a:off x="0" y="0"/>
          <a:ext cx="0" cy="0"/>
          <a:chOff x="0" y="0"/>
          <a:chExt cx="0" cy="0"/>
        </a:xfrm>
      </p:grpSpPr>
      <p:pic>
        <p:nvPicPr>
          <p:cNvPr id="25" name="Google Shape;98;p18"/>
          <p:cNvPicPr/>
          <p:nvPr/>
        </p:nvPicPr>
        <p:blipFill>
          <a:blip r:embed="rId2"/>
          <a:srcRect t="7816" b="7816"/>
          <a:stretch/>
        </p:blipFill>
        <p:spPr>
          <a:xfrm rot="10800000">
            <a:off x="360" y="0"/>
            <a:ext cx="9143640" cy="5143320"/>
          </a:xfrm>
          <a:prstGeom prst="rect">
            <a:avLst/>
          </a:prstGeom>
          <a:noFill/>
          <a:ln w="0">
            <a:noFill/>
          </a:ln>
        </p:spPr>
      </p:pic>
      <p:sp>
        <p:nvSpPr>
          <p:cNvPr id="26"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Google Shape;127;p27"/>
          <p:cNvSpPr/>
          <p:nvPr/>
        </p:nvSpPr>
        <p:spPr>
          <a:xfrm>
            <a:off x="4425845" y="2571660"/>
            <a:ext cx="4495320" cy="1133280"/>
          </a:xfrm>
          <a:prstGeom prst="rect">
            <a:avLst/>
          </a:prstGeom>
          <a:solidFill>
            <a:srgbClr val="000000"/>
          </a:solidFill>
          <a:ln w="0">
            <a:noFill/>
          </a:ln>
        </p:spPr>
        <p:style>
          <a:lnRef idx="0">
            <a:scrgbClr r="0" g="0" b="0"/>
          </a:lnRef>
          <a:fillRef idx="0">
            <a:scrgbClr r="0" g="0" b="0"/>
          </a:fillRef>
          <a:effectRef idx="0">
            <a:scrgbClr r="0" g="0" b="0"/>
          </a:effectRef>
          <a:fontRef idx="minor"/>
        </p:style>
        <p:txBody>
          <a:bodyPr lIns="870823080" tIns="566640" rIns="870823080" bIns="566640" anchor="t">
            <a:spAutoFit/>
          </a:bodyPr>
          <a:lstStyle/>
          <a:p>
            <a:pPr algn="ctr" defTabSz="914400">
              <a:lnSpc>
                <a:spcPct val="100000"/>
              </a:lnSpc>
              <a:tabLst>
                <a:tab pos="0" algn="l"/>
              </a:tabLst>
            </a:pPr>
            <a:endParaRPr lang="fr-FR" sz="1800" b="0" u="none" strike="noStrike">
              <a:solidFill>
                <a:schemeClr val="dk1"/>
              </a:solidFill>
              <a:effectLst/>
              <a:uFillTx/>
              <a:latin typeface="Arial"/>
            </a:endParaRPr>
          </a:p>
        </p:txBody>
      </p:sp>
      <p:sp>
        <p:nvSpPr>
          <p:cNvPr id="58" name="PlaceHolder 1"/>
          <p:cNvSpPr>
            <a:spLocks noGrp="1"/>
          </p:cNvSpPr>
          <p:nvPr>
            <p:ph type="title"/>
          </p:nvPr>
        </p:nvSpPr>
        <p:spPr>
          <a:xfrm>
            <a:off x="1895400" y="2495520"/>
            <a:ext cx="6648120" cy="24188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7200" b="0" u="none" strike="noStrike" dirty="0">
                <a:solidFill>
                  <a:schemeClr val="lt1"/>
                </a:solidFill>
                <a:effectLst/>
                <a:uFillTx/>
                <a:latin typeface="Zalando Sans SemiExpanded Medium"/>
                <a:ea typeface="Zalando Sans SemiExpanded Medium"/>
              </a:rPr>
              <a:t>MongoDB VS</a:t>
            </a:r>
            <a:r>
              <a:rPr lang="en-US" sz="7200" b="0" u="none" strike="noStrike" dirty="0">
                <a:solidFill>
                  <a:schemeClr val="dk1"/>
                </a:solidFill>
                <a:effectLst/>
                <a:uFillTx/>
                <a:latin typeface="Zalando Sans SemiExpanded Medium"/>
                <a:ea typeface="Zalando Sans SemiExpanded Medium"/>
              </a:rPr>
              <a:t> SQL</a:t>
            </a:r>
            <a:endParaRPr lang="fr-FR" sz="7200" b="0" u="none" strike="noStrike" dirty="0">
              <a:solidFill>
                <a:schemeClr val="dk1"/>
              </a:solidFill>
              <a:effectLst/>
              <a:uFillTx/>
              <a:latin typeface="Arial"/>
            </a:endParaRPr>
          </a:p>
        </p:txBody>
      </p:sp>
      <p:sp>
        <p:nvSpPr>
          <p:cNvPr id="59" name="PlaceHolder 2"/>
          <p:cNvSpPr>
            <a:spLocks noGrp="1"/>
          </p:cNvSpPr>
          <p:nvPr>
            <p:ph type="subTitle"/>
          </p:nvPr>
        </p:nvSpPr>
        <p:spPr>
          <a:xfrm>
            <a:off x="228600" y="228600"/>
            <a:ext cx="6238440" cy="361440"/>
          </a:xfrm>
          <a:prstGeom prst="rect">
            <a:avLst/>
          </a:prstGeom>
          <a:noFill/>
          <a:ln w="0">
            <a:noFill/>
          </a:ln>
        </p:spPr>
        <p:txBody>
          <a:bodyPr lIns="91440" tIns="91440" rIns="91440" bIns="91440" anchor="t">
            <a:normAutofit fontScale="92500" lnSpcReduction="9999"/>
          </a:bodyPr>
          <a:lstStyle/>
          <a:p>
            <a:pPr indent="0">
              <a:lnSpc>
                <a:spcPct val="100000"/>
              </a:lnSpc>
              <a:buNone/>
              <a:tabLst>
                <a:tab pos="0" algn="l"/>
              </a:tabLst>
            </a:pPr>
            <a:r>
              <a:rPr lang="en-US" sz="1400" b="0" u="none" strike="noStrike">
                <a:solidFill>
                  <a:schemeClr val="dk1"/>
                </a:solidFill>
                <a:effectLst/>
                <a:uFillTx/>
                <a:latin typeface="Albert Sans"/>
                <a:ea typeface="Albert Sans"/>
              </a:rPr>
              <a:t>Comparing Two Popular Database Technologies</a:t>
            </a:r>
            <a:endParaRPr lang="en-US" sz="1400" b="0" u="none" strike="noStrike">
              <a:solidFill>
                <a:srgbClr val="FFFFFF"/>
              </a:solidFill>
              <a:effectLst/>
              <a:uFillTx/>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237960" y="228600"/>
            <a:ext cx="4543200" cy="10951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2600" b="0" u="none" strike="noStrike" dirty="0">
                <a:solidFill>
                  <a:schemeClr val="dk1"/>
                </a:solidFill>
                <a:effectLst/>
                <a:uFillTx/>
                <a:latin typeface="Zalando Sans SemiExpanded Medium"/>
                <a:ea typeface="Zalando Sans SemiExpanded Medium"/>
              </a:rPr>
              <a:t>Introduction</a:t>
            </a:r>
            <a:endParaRPr lang="fr-FR" sz="2600" b="0" u="none" strike="noStrike" dirty="0">
              <a:solidFill>
                <a:schemeClr val="dk1"/>
              </a:solidFill>
              <a:effectLst/>
              <a:uFillTx/>
              <a:latin typeface="Arial"/>
            </a:endParaRPr>
          </a:p>
        </p:txBody>
      </p:sp>
      <p:sp>
        <p:nvSpPr>
          <p:cNvPr id="61" name="PlaceHolder 2"/>
          <p:cNvSpPr>
            <a:spLocks noGrp="1"/>
          </p:cNvSpPr>
          <p:nvPr>
            <p:ph type="subTitle"/>
          </p:nvPr>
        </p:nvSpPr>
        <p:spPr>
          <a:xfrm>
            <a:off x="237960" y="776160"/>
            <a:ext cx="4996260" cy="3677671"/>
          </a:xfrm>
          <a:prstGeom prst="rect">
            <a:avLst/>
          </a:prstGeom>
          <a:noFill/>
          <a:ln w="0">
            <a:noFill/>
          </a:ln>
        </p:spPr>
        <p:txBody>
          <a:bodyPr lIns="91440" tIns="91440" rIns="91440" bIns="91440" anchor="t">
            <a:normAutofit fontScale="92500" lnSpcReduction="10000"/>
          </a:bodyPr>
          <a:lstStyle/>
          <a:p>
            <a:r>
              <a:rPr lang="en-US" sz="1600" dirty="0"/>
              <a:t>                       SQL Databases</a:t>
            </a:r>
            <a:br>
              <a:rPr lang="en-US" sz="1600" dirty="0"/>
            </a:br>
            <a:br>
              <a:rPr lang="en-US" sz="1600" dirty="0"/>
            </a:br>
            <a:r>
              <a:rPr lang="en-US" sz="1600" dirty="0"/>
              <a:t>SQL (Structured Query Language) databases store data in </a:t>
            </a:r>
            <a:r>
              <a:rPr lang="en-US" sz="1600" b="1" dirty="0"/>
              <a:t>tables</a:t>
            </a:r>
            <a:r>
              <a:rPr lang="en-US" sz="1600" dirty="0"/>
              <a:t> with rows and columns and follow a </a:t>
            </a:r>
            <a:r>
              <a:rPr lang="en-US" sz="1600" b="1" dirty="0"/>
              <a:t>fixed structure (schema)</a:t>
            </a:r>
            <a:r>
              <a:rPr lang="en-US" sz="1600" dirty="0"/>
              <a:t>.</a:t>
            </a:r>
            <a:br>
              <a:rPr lang="en-US" sz="1600" dirty="0"/>
            </a:br>
            <a:br>
              <a:rPr lang="en-US" sz="1600" dirty="0"/>
            </a:br>
            <a:r>
              <a:rPr lang="en-US" sz="1600" b="1" dirty="0"/>
              <a:t>Functionalities:</a:t>
            </a:r>
            <a:br>
              <a:rPr lang="en-US" sz="1600" b="1" dirty="0"/>
            </a:br>
            <a:endParaRPr lang="en-US" sz="1600" dirty="0"/>
          </a:p>
          <a:p>
            <a:pPr marL="285750" indent="-285750">
              <a:buFont typeface="Arial" panose="020B0604020202020204" pitchFamily="34" charset="0"/>
              <a:buChar char="•"/>
            </a:pPr>
            <a:r>
              <a:rPr lang="en-US" sz="1600" dirty="0"/>
              <a:t>Data is stored in </a:t>
            </a:r>
            <a:r>
              <a:rPr lang="en-US" sz="1600" b="1" dirty="0"/>
              <a:t>tables</a:t>
            </a:r>
            <a:endParaRPr lang="en-US" sz="1600" dirty="0"/>
          </a:p>
          <a:p>
            <a:pPr marL="285750" indent="-285750">
              <a:buFont typeface="Arial" panose="020B0604020202020204" pitchFamily="34" charset="0"/>
              <a:buChar char="•"/>
            </a:pPr>
            <a:r>
              <a:rPr lang="en-US" sz="1600" dirty="0"/>
              <a:t>Uses </a:t>
            </a:r>
            <a:r>
              <a:rPr lang="en-US" sz="1600" b="1" dirty="0"/>
              <a:t>SQL</a:t>
            </a:r>
            <a:r>
              <a:rPr lang="en-US" sz="1600" dirty="0"/>
              <a:t> to read and manage data</a:t>
            </a:r>
          </a:p>
          <a:p>
            <a:pPr marL="285750" indent="-285750">
              <a:buFont typeface="Arial" panose="020B0604020202020204" pitchFamily="34" charset="0"/>
              <a:buChar char="•"/>
            </a:pPr>
            <a:r>
              <a:rPr lang="en-US" sz="1600" dirty="0"/>
              <a:t>Has a </a:t>
            </a:r>
            <a:r>
              <a:rPr lang="en-US" sz="1600" b="1" dirty="0"/>
              <a:t>fixed schema</a:t>
            </a:r>
            <a:r>
              <a:rPr lang="en-US" sz="1600" dirty="0"/>
              <a:t> (structure is predefined)</a:t>
            </a:r>
          </a:p>
          <a:p>
            <a:pPr marL="285750" indent="-285750">
              <a:buFont typeface="Arial" panose="020B0604020202020204" pitchFamily="34" charset="0"/>
              <a:buChar char="•"/>
            </a:pPr>
            <a:r>
              <a:rPr lang="en-US" sz="1600" dirty="0"/>
              <a:t>Supports </a:t>
            </a:r>
            <a:r>
              <a:rPr lang="en-US" sz="1600" b="1" dirty="0"/>
              <a:t>relationships</a:t>
            </a:r>
            <a:r>
              <a:rPr lang="en-US" sz="1600" dirty="0"/>
              <a:t> between tables</a:t>
            </a:r>
          </a:p>
          <a:p>
            <a:pPr marL="285750" indent="-285750">
              <a:buFont typeface="Arial" panose="020B0604020202020204" pitchFamily="34" charset="0"/>
              <a:buChar char="•"/>
            </a:pPr>
            <a:r>
              <a:rPr lang="en-US" sz="1600" dirty="0"/>
              <a:t>Ensures </a:t>
            </a:r>
            <a:r>
              <a:rPr lang="en-US" sz="1600" b="1" dirty="0"/>
              <a:t>data accuracy and consistency</a:t>
            </a:r>
            <a:endParaRPr lang="en-US" sz="1600" dirty="0"/>
          </a:p>
          <a:p>
            <a:pPr marL="285750" indent="-285750">
              <a:buFont typeface="Arial" panose="020B0604020202020204" pitchFamily="34" charset="0"/>
              <a:buChar char="•"/>
            </a:pPr>
            <a:r>
              <a:rPr lang="en-US" sz="1600" dirty="0"/>
              <a:t>Commonly used in </a:t>
            </a:r>
            <a:r>
              <a:rPr lang="en-US" sz="1600" b="1" dirty="0"/>
              <a:t>banking, school, and inventory systems</a:t>
            </a:r>
            <a:endParaRPr lang="en-US" sz="1600" dirty="0"/>
          </a:p>
          <a:p>
            <a:br>
              <a:rPr lang="en-US" sz="1600" dirty="0"/>
            </a:br>
            <a:br>
              <a:rPr lang="en-US" sz="1600" dirty="0"/>
            </a:br>
            <a:endParaRPr lang="en-US" sz="1600" dirty="0"/>
          </a:p>
          <a:p>
            <a:pPr indent="0">
              <a:lnSpc>
                <a:spcPct val="150000"/>
              </a:lnSpc>
              <a:buNone/>
              <a:tabLst>
                <a:tab pos="0" algn="l"/>
              </a:tabLst>
            </a:pPr>
            <a:endParaRPr lang="en-US" sz="1600" b="0" u="none" strike="noStrike" dirty="0">
              <a:solidFill>
                <a:srgbClr val="FFFFFF"/>
              </a:solidFill>
              <a:effectLst/>
              <a:uFillTx/>
              <a:latin typeface="OpenSymbol"/>
            </a:endParaRPr>
          </a:p>
        </p:txBody>
      </p:sp>
      <p:pic>
        <p:nvPicPr>
          <p:cNvPr id="62" name="Google Shape;222;p32"/>
          <p:cNvPicPr/>
          <p:nvPr/>
        </p:nvPicPr>
        <p:blipFill>
          <a:blip r:embed="rId2"/>
          <a:srcRect l="16459" r="16459"/>
          <a:stretch/>
        </p:blipFill>
        <p:spPr>
          <a:xfrm flipH="1">
            <a:off x="5687280" y="0"/>
            <a:ext cx="3456720" cy="5143320"/>
          </a:xfrm>
          <a:prstGeom prst="rect">
            <a:avLst/>
          </a:prstGeom>
          <a:noFill/>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2600" b="0" u="none" strike="noStrike" dirty="0">
                <a:solidFill>
                  <a:schemeClr val="dk1"/>
                </a:solidFill>
                <a:effectLst/>
                <a:uFillTx/>
                <a:latin typeface="Zalando Sans SemiExpanded Medium"/>
                <a:ea typeface="Zalando Sans SemiExpanded Medium"/>
              </a:rPr>
              <a:t>MongoDB Overview</a:t>
            </a:r>
            <a:endParaRPr lang="fr-FR" sz="2600" b="0" u="none" strike="noStrike" dirty="0">
              <a:solidFill>
                <a:schemeClr val="dk1"/>
              </a:solidFill>
              <a:effectLst/>
              <a:uFillTx/>
              <a:latin typeface="Arial"/>
            </a:endParaRPr>
          </a:p>
        </p:txBody>
      </p:sp>
      <p:sp>
        <p:nvSpPr>
          <p:cNvPr id="64" name="PlaceHolder 2"/>
          <p:cNvSpPr>
            <a:spLocks noGrp="1"/>
          </p:cNvSpPr>
          <p:nvPr>
            <p:ph type="subTitle"/>
          </p:nvPr>
        </p:nvSpPr>
        <p:spPr>
          <a:xfrm>
            <a:off x="2795665" y="1490311"/>
            <a:ext cx="5954483" cy="3425553"/>
          </a:xfrm>
          <a:prstGeom prst="rect">
            <a:avLst/>
          </a:prstGeom>
          <a:noFill/>
          <a:ln w="0">
            <a:noFill/>
          </a:ln>
        </p:spPr>
        <p:txBody>
          <a:bodyPr wrap="square" lIns="91440" tIns="91440" rIns="91440" bIns="91440" anchor="t">
            <a:spAutoFit/>
          </a:bodyPr>
          <a:lstStyle/>
          <a:p>
            <a:r>
              <a:rPr lang="en-US" sz="1800" b="1" dirty="0"/>
              <a:t>MongoDB (NoSQL) – Definition &amp; Functionalities</a:t>
            </a:r>
            <a:br>
              <a:rPr lang="en-US" sz="1800" b="1" dirty="0"/>
            </a:br>
            <a:endParaRPr lang="en-US" sz="1800" b="1" dirty="0"/>
          </a:p>
          <a:p>
            <a:br>
              <a:rPr lang="en-US" sz="1800" dirty="0"/>
            </a:br>
            <a:r>
              <a:rPr lang="en-US" sz="1800" dirty="0"/>
              <a:t>MongoDB is a </a:t>
            </a:r>
            <a:r>
              <a:rPr lang="en-US" sz="1800" b="1" dirty="0"/>
              <a:t>NoSQL document-based database</a:t>
            </a:r>
            <a:r>
              <a:rPr lang="en-US" sz="1800" dirty="0"/>
              <a:t> that stores data in </a:t>
            </a:r>
            <a:r>
              <a:rPr lang="en-US" sz="1800" b="1" dirty="0"/>
              <a:t>JSON-like documents</a:t>
            </a:r>
            <a:r>
              <a:rPr lang="en-US" sz="1800" dirty="0"/>
              <a:t>.</a:t>
            </a:r>
            <a:br>
              <a:rPr lang="en-US" sz="1800" dirty="0"/>
            </a:br>
            <a:endParaRPr lang="en-US" sz="1800" dirty="0"/>
          </a:p>
          <a:p>
            <a:r>
              <a:rPr lang="en-US" sz="1800" b="1" dirty="0"/>
              <a:t>Functionalities:</a:t>
            </a:r>
            <a:endParaRPr lang="en-US" sz="1800" dirty="0"/>
          </a:p>
          <a:p>
            <a:r>
              <a:rPr lang="en-US" sz="1800" dirty="0"/>
              <a:t>.Flexible schema (data structure can change)</a:t>
            </a:r>
          </a:p>
          <a:p>
            <a:r>
              <a:rPr lang="en-US" sz="1800" dirty="0"/>
              <a:t>.Stores data in collections, not tables</a:t>
            </a:r>
          </a:p>
          <a:p>
            <a:r>
              <a:rPr lang="en-US" sz="1800" dirty="0"/>
              <a:t>.Handles large and unstructured data easily</a:t>
            </a:r>
          </a:p>
          <a:p>
            <a:r>
              <a:rPr lang="en-US" sz="1800" dirty="0"/>
              <a:t>.Scales easily for high traffic applications</a:t>
            </a:r>
          </a:p>
          <a:p>
            <a:r>
              <a:rPr lang="en-US" sz="1800" dirty="0"/>
              <a:t>.Faster development for modern apps</a:t>
            </a:r>
          </a:p>
          <a:p>
            <a:pPr indent="0" algn="ctr">
              <a:buNone/>
            </a:pPr>
            <a:endParaRPr lang="en-US" sz="1800" b="0" u="none" strike="noStrike" dirty="0">
              <a:solidFill>
                <a:schemeClr val="dk1"/>
              </a:solidFill>
              <a:effectLst/>
              <a:uFillTx/>
              <a:latin typeface="Albert Sans"/>
              <a:ea typeface="Albert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237960" y="228600"/>
            <a:ext cx="4543200" cy="1095120"/>
          </a:xfrm>
          <a:prstGeom prst="rect">
            <a:avLst/>
          </a:prstGeom>
          <a:noFill/>
          <a:ln w="0">
            <a:noFill/>
          </a:ln>
        </p:spPr>
        <p:txBody>
          <a:bodyPr lIns="91440" tIns="91440" rIns="91440" bIns="91440" anchor="t">
            <a:normAutofit/>
          </a:bodyPr>
          <a:lstStyle/>
          <a:p>
            <a:pPr>
              <a:lnSpc>
                <a:spcPct val="100000"/>
              </a:lnSpc>
              <a:tabLst>
                <a:tab pos="0" algn="l"/>
              </a:tabLst>
            </a:pPr>
            <a:r>
              <a:rPr lang="en-US" sz="2800" dirty="0"/>
              <a:t>SQL vs MongoDB – Comparison</a:t>
            </a:r>
            <a:endParaRPr lang="fr-FR" sz="2600" b="0" u="none" strike="noStrike" dirty="0">
              <a:solidFill>
                <a:schemeClr val="dk1"/>
              </a:solidFill>
              <a:effectLst/>
              <a:uFillTx/>
              <a:latin typeface="Arial"/>
            </a:endParaRPr>
          </a:p>
        </p:txBody>
      </p:sp>
      <p:sp>
        <p:nvSpPr>
          <p:cNvPr id="66" name="PlaceHolder 2"/>
          <p:cNvSpPr>
            <a:spLocks noGrp="1"/>
          </p:cNvSpPr>
          <p:nvPr>
            <p:ph type="subTitle"/>
          </p:nvPr>
        </p:nvSpPr>
        <p:spPr>
          <a:xfrm>
            <a:off x="228600" y="1323720"/>
            <a:ext cx="5354444" cy="359064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400" dirty="0">
                <a:solidFill>
                  <a:srgbClr val="FFFFFF"/>
                </a:solidFill>
                <a:latin typeface="OpenSymbol"/>
              </a:rPr>
              <a:t>Comparison</a:t>
            </a:r>
            <a:endParaRPr lang="en-US" sz="1400" b="0" u="none" strike="noStrike" dirty="0">
              <a:solidFill>
                <a:srgbClr val="FFFFFF"/>
              </a:solidFill>
              <a:effectLst/>
              <a:uFillTx/>
              <a:latin typeface="OpenSymbol"/>
            </a:endParaRPr>
          </a:p>
        </p:txBody>
      </p:sp>
      <p:pic>
        <p:nvPicPr>
          <p:cNvPr id="67" name="Google Shape;222;p32"/>
          <p:cNvPicPr/>
          <p:nvPr/>
        </p:nvPicPr>
        <p:blipFill>
          <a:blip r:embed="rId2"/>
          <a:srcRect l="16459" r="16459"/>
          <a:stretch/>
        </p:blipFill>
        <p:spPr>
          <a:xfrm flipH="1">
            <a:off x="5583044" y="0"/>
            <a:ext cx="3560956" cy="5143320"/>
          </a:xfrm>
          <a:prstGeom prst="rect">
            <a:avLst/>
          </a:prstGeom>
          <a:noFill/>
          <a:ln w="0">
            <a:noFill/>
          </a:ln>
        </p:spPr>
      </p:pic>
      <p:graphicFrame>
        <p:nvGraphicFramePr>
          <p:cNvPr id="3" name="Table 2">
            <a:extLst>
              <a:ext uri="{FF2B5EF4-FFF2-40B4-BE49-F238E27FC236}">
                <a16:creationId xmlns:a16="http://schemas.microsoft.com/office/drawing/2014/main" id="{0D5920AE-836E-0056-A492-36141167BCA4}"/>
              </a:ext>
            </a:extLst>
          </p:cNvPr>
          <p:cNvGraphicFramePr>
            <a:graphicFrameLocks noGrp="1"/>
          </p:cNvGraphicFramePr>
          <p:nvPr>
            <p:extLst>
              <p:ext uri="{D42A27DB-BD31-4B8C-83A1-F6EECF244321}">
                <p14:modId xmlns:p14="http://schemas.microsoft.com/office/powerpoint/2010/main" val="2784367349"/>
              </p:ext>
            </p:extLst>
          </p:nvPr>
        </p:nvGraphicFramePr>
        <p:xfrm>
          <a:off x="237960" y="1843790"/>
          <a:ext cx="5218461" cy="3058126"/>
        </p:xfrm>
        <a:graphic>
          <a:graphicData uri="http://schemas.openxmlformats.org/drawingml/2006/table">
            <a:tbl>
              <a:tblPr firstRow="1" firstCol="1"/>
              <a:tblGrid>
                <a:gridCol w="1739487">
                  <a:extLst>
                    <a:ext uri="{9D8B030D-6E8A-4147-A177-3AD203B41FA5}">
                      <a16:colId xmlns:a16="http://schemas.microsoft.com/office/drawing/2014/main" val="2426206499"/>
                    </a:ext>
                  </a:extLst>
                </a:gridCol>
                <a:gridCol w="1739487">
                  <a:extLst>
                    <a:ext uri="{9D8B030D-6E8A-4147-A177-3AD203B41FA5}">
                      <a16:colId xmlns:a16="http://schemas.microsoft.com/office/drawing/2014/main" val="2529491928"/>
                    </a:ext>
                  </a:extLst>
                </a:gridCol>
                <a:gridCol w="1739487">
                  <a:extLst>
                    <a:ext uri="{9D8B030D-6E8A-4147-A177-3AD203B41FA5}">
                      <a16:colId xmlns:a16="http://schemas.microsoft.com/office/drawing/2014/main" val="160008705"/>
                    </a:ext>
                  </a:extLst>
                </a:gridCol>
              </a:tblGrid>
              <a:tr h="407750">
                <a:tc>
                  <a:txBody>
                    <a:bodyPr/>
                    <a:lstStyle/>
                    <a:p>
                      <a:pPr>
                        <a:buNone/>
                      </a:pPr>
                      <a:r>
                        <a:rPr lang="en-US" dirty="0"/>
                        <a:t>Feature</a:t>
                      </a:r>
                    </a:p>
                  </a:txBody>
                  <a:tcPr anchor="ctr">
                    <a:lnL>
                      <a:noFill/>
                    </a:lnL>
                    <a:lnR>
                      <a:noFill/>
                    </a:lnR>
                    <a:lnT>
                      <a:noFill/>
                    </a:lnT>
                    <a:lnB>
                      <a:noFill/>
                    </a:lnB>
                    <a:noFill/>
                  </a:tcPr>
                </a:tc>
                <a:tc>
                  <a:txBody>
                    <a:bodyPr/>
                    <a:lstStyle/>
                    <a:p>
                      <a:pPr>
                        <a:buNone/>
                      </a:pPr>
                      <a:r>
                        <a:rPr lang="en-US"/>
                        <a:t>SQL</a:t>
                      </a:r>
                    </a:p>
                  </a:txBody>
                  <a:tcPr anchor="ctr">
                    <a:lnL>
                      <a:noFill/>
                    </a:lnL>
                    <a:lnR>
                      <a:noFill/>
                    </a:lnR>
                    <a:lnT>
                      <a:noFill/>
                    </a:lnT>
                    <a:lnB>
                      <a:noFill/>
                    </a:lnB>
                    <a:noFill/>
                  </a:tcPr>
                </a:tc>
                <a:tc>
                  <a:txBody>
                    <a:bodyPr/>
                    <a:lstStyle/>
                    <a:p>
                      <a:pPr>
                        <a:buNone/>
                      </a:pPr>
                      <a:r>
                        <a:rPr lang="en-US"/>
                        <a:t>MongoDB</a:t>
                      </a:r>
                    </a:p>
                  </a:txBody>
                  <a:tcPr anchor="ctr">
                    <a:lnL>
                      <a:noFill/>
                    </a:lnL>
                    <a:lnR>
                      <a:noFill/>
                    </a:lnR>
                    <a:lnT>
                      <a:noFill/>
                    </a:lnT>
                    <a:lnB>
                      <a:noFill/>
                    </a:lnB>
                    <a:noFill/>
                  </a:tcPr>
                </a:tc>
                <a:extLst>
                  <a:ext uri="{0D108BD9-81ED-4DB2-BD59-A6C34878D82A}">
                    <a16:rowId xmlns:a16="http://schemas.microsoft.com/office/drawing/2014/main" val="3655496980"/>
                  </a:ext>
                </a:extLst>
              </a:tr>
              <a:tr h="407750">
                <a:tc>
                  <a:txBody>
                    <a:bodyPr/>
                    <a:lstStyle/>
                    <a:p>
                      <a:pPr>
                        <a:buNone/>
                      </a:pPr>
                      <a:r>
                        <a:rPr lang="en-US" dirty="0"/>
                        <a:t>Data Format</a:t>
                      </a:r>
                    </a:p>
                  </a:txBody>
                  <a:tcPr anchor="ctr">
                    <a:lnL>
                      <a:noFill/>
                    </a:lnL>
                    <a:lnR>
                      <a:noFill/>
                    </a:lnR>
                    <a:lnT>
                      <a:noFill/>
                    </a:lnT>
                    <a:lnB>
                      <a:noFill/>
                    </a:lnB>
                    <a:noFill/>
                  </a:tcPr>
                </a:tc>
                <a:tc>
                  <a:txBody>
                    <a:bodyPr/>
                    <a:lstStyle/>
                    <a:p>
                      <a:pPr>
                        <a:buNone/>
                      </a:pPr>
                      <a:r>
                        <a:rPr lang="en-US" dirty="0"/>
                        <a:t>Tables</a:t>
                      </a:r>
                    </a:p>
                  </a:txBody>
                  <a:tcPr anchor="ctr">
                    <a:lnL>
                      <a:noFill/>
                    </a:lnL>
                    <a:lnR>
                      <a:noFill/>
                    </a:lnR>
                    <a:lnT>
                      <a:noFill/>
                    </a:lnT>
                    <a:lnB>
                      <a:noFill/>
                    </a:lnB>
                    <a:noFill/>
                  </a:tcPr>
                </a:tc>
                <a:tc>
                  <a:txBody>
                    <a:bodyPr/>
                    <a:lstStyle/>
                    <a:p>
                      <a:pPr>
                        <a:buNone/>
                      </a:pPr>
                      <a:r>
                        <a:rPr lang="en-US"/>
                        <a:t>Documents</a:t>
                      </a:r>
                    </a:p>
                  </a:txBody>
                  <a:tcPr anchor="ctr">
                    <a:lnL>
                      <a:noFill/>
                    </a:lnL>
                    <a:lnR>
                      <a:noFill/>
                    </a:lnR>
                    <a:lnT>
                      <a:noFill/>
                    </a:lnT>
                    <a:lnB>
                      <a:noFill/>
                    </a:lnB>
                    <a:noFill/>
                  </a:tcPr>
                </a:tc>
                <a:extLst>
                  <a:ext uri="{0D108BD9-81ED-4DB2-BD59-A6C34878D82A}">
                    <a16:rowId xmlns:a16="http://schemas.microsoft.com/office/drawing/2014/main" val="2383867514"/>
                  </a:ext>
                </a:extLst>
              </a:tr>
              <a:tr h="407750">
                <a:tc>
                  <a:txBody>
                    <a:bodyPr/>
                    <a:lstStyle/>
                    <a:p>
                      <a:pPr>
                        <a:buNone/>
                      </a:pPr>
                      <a:r>
                        <a:rPr lang="en-US" dirty="0"/>
                        <a:t>Schema</a:t>
                      </a:r>
                    </a:p>
                  </a:txBody>
                  <a:tcPr anchor="ctr">
                    <a:lnL>
                      <a:noFill/>
                    </a:lnL>
                    <a:lnR>
                      <a:noFill/>
                    </a:lnR>
                    <a:lnT>
                      <a:noFill/>
                    </a:lnT>
                    <a:lnB>
                      <a:noFill/>
                    </a:lnB>
                    <a:noFill/>
                  </a:tcPr>
                </a:tc>
                <a:tc>
                  <a:txBody>
                    <a:bodyPr/>
                    <a:lstStyle/>
                    <a:p>
                      <a:pPr>
                        <a:buNone/>
                      </a:pPr>
                      <a:r>
                        <a:rPr lang="en-US" dirty="0"/>
                        <a:t>Fixed</a:t>
                      </a:r>
                    </a:p>
                  </a:txBody>
                  <a:tcPr anchor="ctr">
                    <a:lnL>
                      <a:noFill/>
                    </a:lnL>
                    <a:lnR>
                      <a:noFill/>
                    </a:lnR>
                    <a:lnT>
                      <a:noFill/>
                    </a:lnT>
                    <a:lnB>
                      <a:noFill/>
                    </a:lnB>
                    <a:noFill/>
                  </a:tcPr>
                </a:tc>
                <a:tc>
                  <a:txBody>
                    <a:bodyPr/>
                    <a:lstStyle/>
                    <a:p>
                      <a:pPr>
                        <a:buNone/>
                      </a:pPr>
                      <a:r>
                        <a:rPr lang="en-US"/>
                        <a:t>Flexible</a:t>
                      </a:r>
                    </a:p>
                  </a:txBody>
                  <a:tcPr anchor="ctr">
                    <a:lnL>
                      <a:noFill/>
                    </a:lnL>
                    <a:lnR>
                      <a:noFill/>
                    </a:lnR>
                    <a:lnT>
                      <a:noFill/>
                    </a:lnT>
                    <a:lnB>
                      <a:noFill/>
                    </a:lnB>
                    <a:noFill/>
                  </a:tcPr>
                </a:tc>
                <a:extLst>
                  <a:ext uri="{0D108BD9-81ED-4DB2-BD59-A6C34878D82A}">
                    <a16:rowId xmlns:a16="http://schemas.microsoft.com/office/drawing/2014/main" val="963222217"/>
                  </a:ext>
                </a:extLst>
              </a:tr>
              <a:tr h="713563">
                <a:tc>
                  <a:txBody>
                    <a:bodyPr/>
                    <a:lstStyle/>
                    <a:p>
                      <a:pPr>
                        <a:buNone/>
                      </a:pPr>
                      <a:r>
                        <a:rPr lang="en-US" dirty="0"/>
                        <a:t>Relationships</a:t>
                      </a:r>
                    </a:p>
                  </a:txBody>
                  <a:tcPr anchor="ctr">
                    <a:lnL>
                      <a:noFill/>
                    </a:lnL>
                    <a:lnR>
                      <a:noFill/>
                    </a:lnR>
                    <a:lnT>
                      <a:noFill/>
                    </a:lnT>
                    <a:lnB>
                      <a:noFill/>
                    </a:lnB>
                    <a:noFill/>
                  </a:tcPr>
                </a:tc>
                <a:tc>
                  <a:txBody>
                    <a:bodyPr/>
                    <a:lstStyle/>
                    <a:p>
                      <a:pPr>
                        <a:buNone/>
                      </a:pPr>
                      <a:r>
                        <a:rPr lang="en-US"/>
                        <a:t>Strong (joins)</a:t>
                      </a:r>
                    </a:p>
                  </a:txBody>
                  <a:tcPr anchor="ctr">
                    <a:lnL>
                      <a:noFill/>
                    </a:lnL>
                    <a:lnR>
                      <a:noFill/>
                    </a:lnR>
                    <a:lnT>
                      <a:noFill/>
                    </a:lnT>
                    <a:lnB>
                      <a:noFill/>
                    </a:lnB>
                    <a:noFill/>
                  </a:tcPr>
                </a:tc>
                <a:tc>
                  <a:txBody>
                    <a:bodyPr/>
                    <a:lstStyle/>
                    <a:p>
                      <a:pPr>
                        <a:buNone/>
                      </a:pPr>
                      <a:r>
                        <a:rPr lang="en-US" dirty="0"/>
                        <a:t>Limited / embedded</a:t>
                      </a:r>
                    </a:p>
                  </a:txBody>
                  <a:tcPr anchor="ctr">
                    <a:lnL>
                      <a:noFill/>
                    </a:lnL>
                    <a:lnR>
                      <a:noFill/>
                    </a:lnR>
                    <a:lnT>
                      <a:noFill/>
                    </a:lnT>
                    <a:lnB>
                      <a:noFill/>
                    </a:lnB>
                    <a:noFill/>
                  </a:tcPr>
                </a:tc>
                <a:extLst>
                  <a:ext uri="{0D108BD9-81ED-4DB2-BD59-A6C34878D82A}">
                    <a16:rowId xmlns:a16="http://schemas.microsoft.com/office/drawing/2014/main" val="3868086262"/>
                  </a:ext>
                </a:extLst>
              </a:tr>
              <a:tr h="407750">
                <a:tc>
                  <a:txBody>
                    <a:bodyPr/>
                    <a:lstStyle/>
                    <a:p>
                      <a:pPr>
                        <a:buNone/>
                      </a:pPr>
                      <a:r>
                        <a:rPr lang="en-US"/>
                        <a:t>Scalability</a:t>
                      </a:r>
                    </a:p>
                  </a:txBody>
                  <a:tcPr anchor="ctr">
                    <a:lnL>
                      <a:noFill/>
                    </a:lnL>
                    <a:lnR>
                      <a:noFill/>
                    </a:lnR>
                    <a:lnT>
                      <a:noFill/>
                    </a:lnT>
                    <a:lnB>
                      <a:noFill/>
                    </a:lnB>
                    <a:noFill/>
                  </a:tcPr>
                </a:tc>
                <a:tc>
                  <a:txBody>
                    <a:bodyPr/>
                    <a:lstStyle/>
                    <a:p>
                      <a:pPr>
                        <a:buNone/>
                      </a:pPr>
                      <a:r>
                        <a:rPr lang="en-US"/>
                        <a:t>Vertical</a:t>
                      </a:r>
                    </a:p>
                  </a:txBody>
                  <a:tcPr anchor="ctr">
                    <a:lnL>
                      <a:noFill/>
                    </a:lnL>
                    <a:lnR>
                      <a:noFill/>
                    </a:lnR>
                    <a:lnT>
                      <a:noFill/>
                    </a:lnT>
                    <a:lnB>
                      <a:noFill/>
                    </a:lnB>
                    <a:noFill/>
                  </a:tcPr>
                </a:tc>
                <a:tc>
                  <a:txBody>
                    <a:bodyPr/>
                    <a:lstStyle/>
                    <a:p>
                      <a:pPr>
                        <a:buNone/>
                      </a:pPr>
                      <a:r>
                        <a:rPr lang="en-US"/>
                        <a:t>Horizontal</a:t>
                      </a:r>
                    </a:p>
                  </a:txBody>
                  <a:tcPr anchor="ctr">
                    <a:lnL>
                      <a:noFill/>
                    </a:lnL>
                    <a:lnR>
                      <a:noFill/>
                    </a:lnR>
                    <a:lnT>
                      <a:noFill/>
                    </a:lnT>
                    <a:lnB>
                      <a:noFill/>
                    </a:lnB>
                    <a:noFill/>
                  </a:tcPr>
                </a:tc>
                <a:extLst>
                  <a:ext uri="{0D108BD9-81ED-4DB2-BD59-A6C34878D82A}">
                    <a16:rowId xmlns:a16="http://schemas.microsoft.com/office/drawing/2014/main" val="3424815136"/>
                  </a:ext>
                </a:extLst>
              </a:tr>
              <a:tr h="713563">
                <a:tc>
                  <a:txBody>
                    <a:bodyPr/>
                    <a:lstStyle/>
                    <a:p>
                      <a:pPr>
                        <a:buNone/>
                      </a:pPr>
                      <a:r>
                        <a:rPr lang="en-US" dirty="0"/>
                        <a:t>Best Use</a:t>
                      </a:r>
                    </a:p>
                  </a:txBody>
                  <a:tcPr anchor="ctr">
                    <a:lnL>
                      <a:noFill/>
                    </a:lnL>
                    <a:lnR>
                      <a:noFill/>
                    </a:lnR>
                    <a:lnT>
                      <a:noFill/>
                    </a:lnT>
                    <a:lnB>
                      <a:noFill/>
                    </a:lnB>
                    <a:noFill/>
                  </a:tcPr>
                </a:tc>
                <a:tc>
                  <a:txBody>
                    <a:bodyPr/>
                    <a:lstStyle/>
                    <a:p>
                      <a:pPr>
                        <a:buNone/>
                      </a:pPr>
                      <a:r>
                        <a:rPr lang="en-US" dirty="0"/>
                        <a:t>Structured data</a:t>
                      </a:r>
                    </a:p>
                  </a:txBody>
                  <a:tcPr anchor="ctr">
                    <a:lnL>
                      <a:noFill/>
                    </a:lnL>
                    <a:lnR>
                      <a:noFill/>
                    </a:lnR>
                    <a:lnT>
                      <a:noFill/>
                    </a:lnT>
                    <a:lnB>
                      <a:noFill/>
                    </a:lnB>
                    <a:noFill/>
                  </a:tcPr>
                </a:tc>
                <a:tc>
                  <a:txBody>
                    <a:bodyPr/>
                    <a:lstStyle/>
                    <a:p>
                      <a:pPr>
                        <a:buNone/>
                      </a:pPr>
                      <a:r>
                        <a:rPr lang="en-US" dirty="0"/>
                        <a:t>Large &amp; changing data</a:t>
                      </a:r>
                    </a:p>
                  </a:txBody>
                  <a:tcPr anchor="ctr">
                    <a:lnL>
                      <a:noFill/>
                    </a:lnL>
                    <a:lnR>
                      <a:noFill/>
                    </a:lnR>
                    <a:lnT>
                      <a:noFill/>
                    </a:lnT>
                    <a:lnB>
                      <a:noFill/>
                    </a:lnB>
                    <a:noFill/>
                  </a:tcPr>
                </a:tc>
                <a:extLst>
                  <a:ext uri="{0D108BD9-81ED-4DB2-BD59-A6C34878D82A}">
                    <a16:rowId xmlns:a16="http://schemas.microsoft.com/office/drawing/2014/main" val="1008525716"/>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2600" b="0" u="none" strike="noStrike">
                <a:solidFill>
                  <a:schemeClr val="dk1"/>
                </a:solidFill>
                <a:effectLst/>
                <a:uFillTx/>
                <a:latin typeface="Zalando Sans SemiExpanded Medium"/>
                <a:ea typeface="Zalando Sans SemiExpanded Medium"/>
              </a:rPr>
              <a:t>Key Functionalities and Features</a:t>
            </a:r>
            <a:endParaRPr lang="fr-FR" sz="2600" b="0" u="none" strike="noStrike">
              <a:solidFill>
                <a:schemeClr val="dk1"/>
              </a:solidFill>
              <a:effectLst/>
              <a:uFillTx/>
              <a:latin typeface="Arial"/>
            </a:endParaRPr>
          </a:p>
        </p:txBody>
      </p:sp>
      <p:sp>
        <p:nvSpPr>
          <p:cNvPr id="69" name="PlaceHolder 2"/>
          <p:cNvSpPr>
            <a:spLocks noGrp="1"/>
          </p:cNvSpPr>
          <p:nvPr>
            <p:ph type="subTitle"/>
          </p:nvPr>
        </p:nvSpPr>
        <p:spPr>
          <a:xfrm>
            <a:off x="2525843" y="704539"/>
            <a:ext cx="6389197" cy="4171662"/>
          </a:xfrm>
          <a:prstGeom prst="rect">
            <a:avLst/>
          </a:prstGeom>
          <a:noFill/>
          <a:ln w="0">
            <a:noFill/>
          </a:ln>
        </p:spPr>
        <p:txBody>
          <a:bodyPr lIns="91440" tIns="91440" rIns="91440" bIns="91440" anchor="t">
            <a:normAutofit fontScale="92500" lnSpcReduction="20000"/>
          </a:bodyPr>
          <a:lstStyle/>
          <a:p>
            <a:br>
              <a:rPr lang="en-US" sz="1200" dirty="0"/>
            </a:br>
            <a:endParaRPr lang="en-US" sz="1200" dirty="0"/>
          </a:p>
          <a:p>
            <a:r>
              <a:rPr lang="en-US" sz="1300" dirty="0"/>
              <a:t>Decision Guide: Choosing The Right Database</a:t>
            </a:r>
            <a:br>
              <a:rPr lang="en-US" sz="1300" dirty="0"/>
            </a:br>
            <a:endParaRPr lang="en-US" sz="1300" dirty="0"/>
          </a:p>
          <a:p>
            <a:r>
              <a:rPr lang="en-US" sz="1300" dirty="0"/>
              <a:t>Choose SQL When:</a:t>
            </a:r>
            <a:br>
              <a:rPr lang="en-US" sz="1300" dirty="0"/>
            </a:br>
            <a:endParaRPr lang="en-US" sz="1300" dirty="0"/>
          </a:p>
          <a:p>
            <a:r>
              <a:rPr lang="en-US" sz="1300" dirty="0"/>
              <a:t>.Data Structure Is Well-defined And Stable</a:t>
            </a:r>
          </a:p>
          <a:p>
            <a:r>
              <a:rPr lang="en-US" sz="1300" dirty="0"/>
              <a:t>.Complex Queries And Joins Are Required</a:t>
            </a:r>
          </a:p>
          <a:p>
            <a:r>
              <a:rPr lang="en-US" sz="1300" dirty="0"/>
              <a:t>.Acid Compliance Is Critical (E.G. Banking, Finance)</a:t>
            </a:r>
          </a:p>
          <a:p>
            <a:r>
              <a:rPr lang="en-US" sz="1300" dirty="0"/>
              <a:t>.Data Integrity And Consistency Are A Priority</a:t>
            </a:r>
          </a:p>
          <a:p>
            <a:r>
              <a:rPr lang="en-US" sz="1300" dirty="0"/>
              <a:t>.Working With Structured, Tabular Data</a:t>
            </a:r>
          </a:p>
          <a:p>
            <a:r>
              <a:rPr lang="en-US" sz="1300" dirty="0"/>
              <a:t>.You Need A Mature Ecosystem With Strong Tools And Support</a:t>
            </a:r>
          </a:p>
          <a:p>
            <a:br>
              <a:rPr lang="en-US" sz="1300" dirty="0"/>
            </a:br>
            <a:endParaRPr lang="en-US" sz="1300" dirty="0"/>
          </a:p>
          <a:p>
            <a:r>
              <a:rPr lang="en-US" sz="1300" dirty="0"/>
              <a:t>Choose </a:t>
            </a:r>
            <a:r>
              <a:rPr lang="en-US" sz="1300" dirty="0" err="1"/>
              <a:t>Mongodb</a:t>
            </a:r>
            <a:r>
              <a:rPr lang="en-US" sz="1300" dirty="0"/>
              <a:t> When:</a:t>
            </a:r>
            <a:br>
              <a:rPr lang="en-US" sz="1300" dirty="0"/>
            </a:br>
            <a:endParaRPr lang="en-US" sz="1300" dirty="0"/>
          </a:p>
          <a:p>
            <a:r>
              <a:rPr lang="en-US" sz="1300" dirty="0"/>
              <a:t>.Data Structure Changes Frequently</a:t>
            </a:r>
          </a:p>
          <a:p>
            <a:r>
              <a:rPr lang="en-US" sz="1300" dirty="0"/>
              <a:t>.With Semi-structured Or Unstructured Data</a:t>
            </a:r>
          </a:p>
          <a:p>
            <a:r>
              <a:rPr lang="en-US" sz="1300" dirty="0"/>
              <a:t>.Horizontal Scalability Is Required</a:t>
            </a:r>
          </a:p>
          <a:p>
            <a:r>
              <a:rPr lang="en-US" sz="1300" dirty="0"/>
              <a:t>.Expect High Data Volume And Traffic</a:t>
            </a:r>
          </a:p>
          <a:p>
            <a:r>
              <a:rPr lang="en-US" sz="1300" dirty="0"/>
              <a:t>.Need Rapid Prototyping And Agile Development</a:t>
            </a:r>
          </a:p>
          <a:p>
            <a:r>
              <a:rPr lang="en-US" sz="1300" dirty="0"/>
              <a:t>.A Document-based Data Model Fits The Application Naturally</a:t>
            </a:r>
            <a:br>
              <a:rPr lang="en-US" sz="1300" dirty="0"/>
            </a:br>
            <a:endParaRPr lang="en-US" sz="1300" b="1" dirty="0"/>
          </a:p>
          <a:p>
            <a:r>
              <a:rPr lang="en-US" sz="1300" b="1" dirty="0"/>
              <a:t>Key Takeaway</a:t>
            </a:r>
            <a:r>
              <a:rPr lang="en-US" sz="1300" dirty="0"/>
              <a:t>:</a:t>
            </a:r>
          </a:p>
          <a:p>
            <a:r>
              <a:rPr lang="en-US" sz="1300" dirty="0"/>
              <a:t>.Neither </a:t>
            </a:r>
            <a:r>
              <a:rPr lang="en-US" sz="1300" dirty="0" err="1"/>
              <a:t>Sql</a:t>
            </a:r>
            <a:r>
              <a:rPr lang="en-US" sz="1300" dirty="0"/>
              <a:t> Nor </a:t>
            </a:r>
            <a:r>
              <a:rPr lang="en-US" sz="1300" dirty="0" err="1"/>
              <a:t>Mongodb</a:t>
            </a:r>
            <a:r>
              <a:rPr lang="en-US" sz="1300" dirty="0"/>
              <a:t> Is Universally Better</a:t>
            </a:r>
          </a:p>
          <a:p>
            <a:r>
              <a:rPr lang="en-US" sz="1300" dirty="0"/>
              <a:t>.The Right Choice Depends On Use Case, Data Structure, Scalability, And .Development Needs</a:t>
            </a:r>
          </a:p>
          <a:p>
            <a:r>
              <a:rPr lang="en-US" sz="1300" dirty="0"/>
              <a:t>.Many Modern Applications Use Both </a:t>
            </a:r>
            <a:r>
              <a:rPr lang="en-US" sz="1300" dirty="0" err="1"/>
              <a:t>Sql</a:t>
            </a:r>
            <a:r>
              <a:rPr lang="en-US" sz="1300" dirty="0"/>
              <a:t> And </a:t>
            </a:r>
            <a:r>
              <a:rPr lang="en-US" sz="1300" dirty="0" err="1"/>
              <a:t>Nosql</a:t>
            </a:r>
            <a:r>
              <a:rPr lang="en-US" sz="1300" dirty="0"/>
              <a:t> Together (Polyglot Persistence)</a:t>
            </a:r>
          </a:p>
          <a:p>
            <a:pPr indent="0">
              <a:lnSpc>
                <a:spcPct val="150000"/>
              </a:lnSpc>
              <a:buNone/>
              <a:tabLst>
                <a:tab pos="0" algn="l"/>
              </a:tabLst>
            </a:pPr>
            <a:endParaRPr lang="en-US" sz="1200" b="0" u="none" strike="noStrike" dirty="0">
              <a:solidFill>
                <a:srgbClr val="FFFFFF"/>
              </a:solidFill>
              <a:effectLst/>
              <a:uFillTx/>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2600" b="0" u="none" strike="noStrike">
                <a:solidFill>
                  <a:schemeClr val="dk1"/>
                </a:solidFill>
                <a:effectLst/>
                <a:uFillTx/>
                <a:latin typeface="Zalando Sans SemiExpanded Medium"/>
                <a:ea typeface="Zalando Sans SemiExpanded Medium"/>
              </a:rPr>
              <a:t>Common Use Cases</a:t>
            </a:r>
            <a:endParaRPr lang="fr-FR" sz="2600" b="0" u="none" strike="noStrike">
              <a:solidFill>
                <a:schemeClr val="dk1"/>
              </a:solidFill>
              <a:effectLst/>
              <a:uFillTx/>
              <a:latin typeface="Arial"/>
            </a:endParaRPr>
          </a:p>
        </p:txBody>
      </p:sp>
      <p:sp>
        <p:nvSpPr>
          <p:cNvPr id="71" name="PlaceHolder 2"/>
          <p:cNvSpPr>
            <a:spLocks noGrp="1"/>
          </p:cNvSpPr>
          <p:nvPr>
            <p:ph type="subTitle"/>
          </p:nvPr>
        </p:nvSpPr>
        <p:spPr>
          <a:xfrm>
            <a:off x="3638520" y="1048215"/>
            <a:ext cx="5276520" cy="3827985"/>
          </a:xfrm>
          <a:prstGeom prst="rect">
            <a:avLst/>
          </a:prstGeom>
          <a:noFill/>
          <a:ln w="0">
            <a:noFill/>
          </a:ln>
        </p:spPr>
        <p:txBody>
          <a:bodyPr lIns="91440" tIns="91440" rIns="91440" bIns="91440" anchor="t">
            <a:normAutofit fontScale="92500" lnSpcReduction="9999"/>
          </a:bodyPr>
          <a:lstStyle/>
          <a:p>
            <a:pPr indent="0">
              <a:lnSpc>
                <a:spcPct val="150000"/>
              </a:lnSpc>
              <a:buNone/>
              <a:tabLst>
                <a:tab pos="0" algn="l"/>
              </a:tabLst>
            </a:pPr>
            <a:r>
              <a:rPr lang="en-US" sz="1500" b="0" u="none" strike="noStrike" dirty="0">
                <a:solidFill>
                  <a:schemeClr val="dk1"/>
                </a:solidFill>
                <a:effectLst/>
                <a:uFillTx/>
                <a:latin typeface="Albert Sans"/>
                <a:ea typeface="Albert Sans"/>
              </a:rPr>
              <a:t>MongoDB excels in scenarios requiring flexible schemas, such as content management, real-time analytics, and Internet of Things (IoT) applications. Its ability to handle high volumes of unstructured or semi-structured data makes it ideal for big data solutions, mobile apps, and agile development environments where data models evolve frequently</a:t>
            </a:r>
            <a:r>
              <a:rPr lang="en-US" sz="1200" b="0" u="none" strike="noStrike" dirty="0">
                <a:solidFill>
                  <a:schemeClr val="dk1"/>
                </a:solidFill>
                <a:effectLst/>
                <a:uFillTx/>
                <a:latin typeface="Albert Sans"/>
                <a:ea typeface="Albert Sans"/>
              </a:rPr>
              <a:t>.</a:t>
            </a:r>
            <a:endParaRPr lang="en-US" sz="1200" b="0" u="none" strike="noStrike" dirty="0">
              <a:solidFill>
                <a:srgbClr val="FFFFFF"/>
              </a:solidFill>
              <a:effectLst/>
              <a:uFillTx/>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PlaceHolder 1"/>
          <p:cNvSpPr>
            <a:spLocks noGrp="1"/>
          </p:cNvSpPr>
          <p:nvPr>
            <p:ph type="title"/>
          </p:nvPr>
        </p:nvSpPr>
        <p:spPr>
          <a:xfrm>
            <a:off x="237960" y="228600"/>
            <a:ext cx="4543200" cy="10951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2600" b="0" u="none" strike="noStrike">
                <a:solidFill>
                  <a:schemeClr val="dk1"/>
                </a:solidFill>
                <a:effectLst/>
                <a:uFillTx/>
                <a:latin typeface="Zalando Sans SemiExpanded Medium"/>
                <a:ea typeface="Zalando Sans SemiExpanded Medium"/>
              </a:rPr>
              <a:t>Head-to-Head Comparison with MongoDB</a:t>
            </a:r>
            <a:endParaRPr lang="fr-FR" sz="2600" b="0" u="none" strike="noStrike">
              <a:solidFill>
                <a:schemeClr val="dk1"/>
              </a:solidFill>
              <a:effectLst/>
              <a:uFillTx/>
              <a:latin typeface="Arial"/>
            </a:endParaRPr>
          </a:p>
        </p:txBody>
      </p:sp>
      <p:sp>
        <p:nvSpPr>
          <p:cNvPr id="75" name="PlaceHolder 2"/>
          <p:cNvSpPr>
            <a:spLocks noGrp="1"/>
          </p:cNvSpPr>
          <p:nvPr>
            <p:ph type="subTitle"/>
          </p:nvPr>
        </p:nvSpPr>
        <p:spPr>
          <a:xfrm>
            <a:off x="228600" y="1427356"/>
            <a:ext cx="5280102" cy="3487004"/>
          </a:xfrm>
          <a:prstGeom prst="rect">
            <a:avLst/>
          </a:prstGeom>
          <a:noFill/>
          <a:ln w="0">
            <a:noFill/>
          </a:ln>
        </p:spPr>
        <p:txBody>
          <a:bodyPr lIns="91440" tIns="91440" rIns="91440" bIns="91440" anchor="t">
            <a:normAutofit lnSpcReduction="9999"/>
          </a:bodyPr>
          <a:lstStyle/>
          <a:p>
            <a:pPr indent="0">
              <a:lnSpc>
                <a:spcPct val="150000"/>
              </a:lnSpc>
              <a:buNone/>
              <a:tabLst>
                <a:tab pos="0" algn="l"/>
              </a:tabLst>
            </a:pPr>
            <a:r>
              <a:rPr lang="en-US" sz="1400" b="0" u="none" strike="noStrike" dirty="0">
                <a:solidFill>
                  <a:schemeClr val="dk1"/>
                </a:solidFill>
                <a:effectLst/>
                <a:uFillTx/>
                <a:latin typeface="Albert Sans"/>
                <a:ea typeface="Albert Sans"/>
              </a:rPr>
              <a:t>MongoDB offers </a:t>
            </a:r>
            <a:r>
              <a:rPr lang="en-US" sz="1400" b="1" u="none" strike="noStrike" dirty="0">
                <a:solidFill>
                  <a:schemeClr val="dk1"/>
                </a:solidFill>
                <a:effectLst/>
                <a:uFillTx/>
                <a:latin typeface="Albert Sans"/>
                <a:ea typeface="Albert Sans"/>
              </a:rPr>
              <a:t>schema flexibility</a:t>
            </a:r>
            <a:r>
              <a:rPr lang="en-US" sz="1400" b="0" u="none" strike="noStrike" dirty="0">
                <a:solidFill>
                  <a:schemeClr val="dk1"/>
                </a:solidFill>
                <a:effectLst/>
                <a:uFillTx/>
                <a:latin typeface="Albert Sans"/>
                <a:ea typeface="Albert Sans"/>
              </a:rPr>
              <a:t>, horizontal scaling, and ease of handling unstructured data, making it ideal for modern, evolving applications. SQL databases provide </a:t>
            </a:r>
            <a:r>
              <a:rPr lang="en-US" sz="1400" b="1" u="none" strike="noStrike" dirty="0">
                <a:solidFill>
                  <a:schemeClr val="dk1"/>
                </a:solidFill>
                <a:effectLst/>
                <a:uFillTx/>
                <a:latin typeface="Albert Sans"/>
                <a:ea typeface="Albert Sans"/>
              </a:rPr>
              <a:t>strong consistency</a:t>
            </a:r>
            <a:r>
              <a:rPr lang="en-US" sz="1400" b="0" u="none" strike="noStrike" dirty="0">
                <a:solidFill>
                  <a:schemeClr val="dk1"/>
                </a:solidFill>
                <a:effectLst/>
                <a:uFillTx/>
                <a:latin typeface="Albert Sans"/>
                <a:ea typeface="Albert Sans"/>
              </a:rPr>
              <a:t>, complex queries, and transactional reliability, excelling in structured, mission-critical systems. Choice depends on project needs: agile development favors MongoDB, while transactional accuracy favors SQL.</a:t>
            </a:r>
            <a:endParaRPr lang="en-US" sz="1400" b="0" u="none" strike="noStrike" dirty="0">
              <a:solidFill>
                <a:srgbClr val="FFFFFF"/>
              </a:solidFill>
              <a:effectLst/>
              <a:uFillTx/>
              <a:latin typeface="OpenSymbol"/>
            </a:endParaRPr>
          </a:p>
        </p:txBody>
      </p:sp>
      <p:pic>
        <p:nvPicPr>
          <p:cNvPr id="76" name="Google Shape;222;p32"/>
          <p:cNvPicPr/>
          <p:nvPr/>
        </p:nvPicPr>
        <p:blipFill>
          <a:blip r:embed="rId2"/>
          <a:srcRect l="16459" r="16459"/>
          <a:stretch/>
        </p:blipFill>
        <p:spPr>
          <a:xfrm flipH="1">
            <a:off x="5687280" y="0"/>
            <a:ext cx="3456720" cy="5143320"/>
          </a:xfrm>
          <a:prstGeom prst="rect">
            <a:avLst/>
          </a:prstGeom>
          <a:noFill/>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2600" b="0" u="none" strike="noStrike">
                <a:solidFill>
                  <a:schemeClr val="dk1"/>
                </a:solidFill>
                <a:effectLst/>
                <a:uFillTx/>
                <a:latin typeface="Zalando Sans SemiExpanded Medium"/>
                <a:ea typeface="Zalando Sans SemiExpanded Medium"/>
              </a:rPr>
              <a:t>Conclusions</a:t>
            </a:r>
            <a:endParaRPr lang="fr-FR" sz="2600" b="0" u="none" strike="noStrike">
              <a:solidFill>
                <a:schemeClr val="dk1"/>
              </a:solidFill>
              <a:effectLst/>
              <a:uFillTx/>
              <a:latin typeface="Arial"/>
            </a:endParaRPr>
          </a:p>
        </p:txBody>
      </p:sp>
      <p:sp>
        <p:nvSpPr>
          <p:cNvPr id="78" name="PlaceHolder 2"/>
          <p:cNvSpPr>
            <a:spLocks noGrp="1"/>
          </p:cNvSpPr>
          <p:nvPr>
            <p:ph type="subTitle"/>
          </p:nvPr>
        </p:nvSpPr>
        <p:spPr>
          <a:xfrm>
            <a:off x="3638520" y="1219200"/>
            <a:ext cx="5276520" cy="3657000"/>
          </a:xfrm>
          <a:prstGeom prst="rect">
            <a:avLst/>
          </a:prstGeom>
          <a:noFill/>
          <a:ln w="0">
            <a:noFill/>
          </a:ln>
        </p:spPr>
        <p:txBody>
          <a:bodyPr lIns="91440" tIns="91440" rIns="91440" bIns="91440" anchor="t">
            <a:normAutofit fontScale="92500" lnSpcReduction="9999"/>
          </a:bodyPr>
          <a:lstStyle/>
          <a:p>
            <a:pPr indent="0">
              <a:lnSpc>
                <a:spcPct val="150000"/>
              </a:lnSpc>
              <a:buNone/>
              <a:tabLst>
                <a:tab pos="0" algn="l"/>
              </a:tabLst>
            </a:pPr>
            <a:r>
              <a:rPr lang="en-US" sz="1400" b="0" u="none" strike="noStrike" dirty="0">
                <a:solidFill>
                  <a:schemeClr val="dk1"/>
                </a:solidFill>
                <a:effectLst/>
                <a:uFillTx/>
                <a:latin typeface="Albert Sans"/>
                <a:ea typeface="Albert Sans"/>
              </a:rPr>
              <a:t>Both MongoDB and SQL databases serve distinct purposes based on data structure and operational requirements. MongoDB’s flexibility supports rapid development and big data use cases, while SQL’s structured approach ensures data integrity and complex querying. Selecting the appropriate database depends on the application’s scalability, consistency, and schema needs.</a:t>
            </a:r>
            <a:endParaRPr lang="en-US" sz="1400" b="0" u="none" strike="noStrike" dirty="0">
              <a:solidFill>
                <a:srgbClr val="FFFFFF"/>
              </a:solidFill>
              <a:effectLst/>
              <a:uFillTx/>
              <a:latin typeface="OpenSymbol"/>
            </a:endParaRPr>
          </a:p>
        </p:txBody>
      </p:sp>
    </p:spTree>
  </p:cSld>
  <p:clrMapOvr>
    <a:masterClrMapping/>
  </p:clrMapOvr>
</p:sld>
</file>

<file path=ppt/theme/theme1.xml><?xml version="1.0" encoding="utf-8"?>
<a:theme xmlns:a="http://schemas.openxmlformats.org/drawingml/2006/main" name="Project Roadmaps by Slidesgo">
  <a:themeElements>
    <a:clrScheme name="Simple Light">
      <a:dk1>
        <a:srgbClr val="FFFFFF"/>
      </a:dk1>
      <a:lt1>
        <a:srgbClr val="132763"/>
      </a:lt1>
      <a:dk2>
        <a:srgbClr val="FFFFFF"/>
      </a:dk2>
      <a:lt2>
        <a:srgbClr val="FFFFFF"/>
      </a:lt2>
      <a:accent1>
        <a:srgbClr val="F8C271"/>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156</TotalTime>
  <Words>525</Words>
  <Application>Microsoft Office PowerPoint</Application>
  <PresentationFormat>On-screen Show (16:9)</PresentationFormat>
  <Paragraphs>68</Paragraphs>
  <Slides>8</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vt:i4>
      </vt:variant>
    </vt:vector>
  </HeadingPairs>
  <TitlesOfParts>
    <vt:vector size="16" baseType="lpstr">
      <vt:lpstr>Albert Sans</vt:lpstr>
      <vt:lpstr>Arial</vt:lpstr>
      <vt:lpstr>OpenSymbol</vt:lpstr>
      <vt:lpstr>Symbol</vt:lpstr>
      <vt:lpstr>Wingdings</vt:lpstr>
      <vt:lpstr>Zalando Sans SemiExpanded Medium</vt:lpstr>
      <vt:lpstr>Project Roadmaps by Slidesgo</vt:lpstr>
      <vt:lpstr>Slidesgo Final Pages</vt:lpstr>
      <vt:lpstr>MongoDB VS SQL</vt:lpstr>
      <vt:lpstr>Introduction</vt:lpstr>
      <vt:lpstr>MongoDB Overview</vt:lpstr>
      <vt:lpstr>SQL vs MongoDB – Comparison</vt:lpstr>
      <vt:lpstr>Key Functionalities and Features</vt:lpstr>
      <vt:lpstr>Common Use Cases</vt:lpstr>
      <vt:lpstr>Head-to-Head Comparison with MongoDB</vt:lpstr>
      <vt:lpstr>Conclusions</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Eric Kimathi</dc:creator>
  <cp:lastModifiedBy>Eric Kimathi</cp:lastModifiedBy>
  <cp:revision>2</cp:revision>
  <dcterms:modified xsi:type="dcterms:W3CDTF">2026-01-13T23:29:37Z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2026-01-13T20:47:25Z</dcterms:created>
  <dc:creator>Unknown Creator</dc:creator>
  <dc:description/>
  <dc:language>en-US</dc:language>
  <cp:lastModifiedBy>Unknown Creator</cp:lastModifiedBy>
  <dcterms:modified xsi:type="dcterms:W3CDTF">2026-01-13T20:47:25Z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10</vt:r8>
  </property>
</Properties>
</file>